
<file path=[Content_Types].xml><?xml version="1.0" encoding="utf-8"?>
<Types xmlns="http://schemas.openxmlformats.org/package/2006/content-types">
  <Default Extension="fntdata" ContentType="application/x-fontdata"/>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5143500" type="screen16x9"/>
  <p:notesSz cx="6858000" cy="9144000"/>
  <p:embeddedFontLst>
    <p:embeddedFont>
      <p:font typeface="Calibri" panose="020F0502020204030204" pitchFamily="34" charset="0"/>
      <p:regular r:id="rId12"/>
      <p:bold r:id="rId13"/>
      <p:italic r:id="rId14"/>
      <p:boldItalic r:id="rId15"/>
    </p:embeddedFont>
    <p:embeddedFont>
      <p:font typeface="Montserrat" pitchFamily="2" charset="77"/>
      <p:regular r:id="rId16"/>
      <p:bold r:id="rId17"/>
      <p:italic r:id="rId18"/>
      <p:boldItalic r:id="rId19"/>
    </p:embeddedFont>
    <p:embeddedFont>
      <p:font typeface="Nunito" pitchFamily="2" charset="77"/>
      <p:regular r:id="rId20"/>
      <p:bold r:id="rId21"/>
      <p:italic r:id="rId22"/>
      <p:boldItalic r:id="rId23"/>
    </p:embeddedFont>
    <p:embeddedFont>
      <p:font typeface="Nunito SemiBold" panose="020F0502020204030204" pitchFamily="34"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E8B55CC-E2CC-41F7-9760-850638927E79}">
  <a:tblStyle styleId="{CE8B55CC-E2CC-41F7-9760-850638927E79}"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5"/>
    <p:restoredTop sz="67551"/>
  </p:normalViewPr>
  <p:slideViewPr>
    <p:cSldViewPr snapToGrid="0">
      <p:cViewPr varScale="1">
        <p:scale>
          <a:sx n="97" d="100"/>
          <a:sy n="97" d="100"/>
        </p:scale>
        <p:origin x="1224"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font" Target="fonts/font15.fntdata"/><Relationship Id="rId3" Type="http://schemas.openxmlformats.org/officeDocument/2006/relationships/slide" Target="slides/slide2.xml"/><Relationship Id="rId21"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font" Target="fonts/font14.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24" Type="http://schemas.openxmlformats.org/officeDocument/2006/relationships/font" Target="fonts/font13.fntdata"/><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font" Target="fonts/font12.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8.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 Id="rId27" Type="http://schemas.openxmlformats.org/officeDocument/2006/relationships/font" Target="fonts/font16.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docs.google.com/document/d/1iTiuiS4QjAz4MUOxxVbfpkx8TX9bhEMjFdYVdqa83tg/edit#heading=h.dj4luwz58cmn" TargetMode="External"/><Relationship Id="rId7" Type="http://schemas.openxmlformats.org/officeDocument/2006/relationships/hyperlink" Target="https://docs.google.com/document/d/1iTiuiS4QjAz4MUOxxVbfpkx8TX9bhEMjFdYVdqa83tg/edit#heading=h.nudsx6cq3c1x" TargetMode="External"/><Relationship Id="rId2" Type="http://schemas.openxmlformats.org/officeDocument/2006/relationships/slide" Target="../slides/slide3.xml"/><Relationship Id="rId1" Type="http://schemas.openxmlformats.org/officeDocument/2006/relationships/notesMaster" Target="../notesMasters/notesMaster1.xml"/><Relationship Id="rId6" Type="http://schemas.openxmlformats.org/officeDocument/2006/relationships/hyperlink" Target="https://docs.google.com/document/d/1iTiuiS4QjAz4MUOxxVbfpkx8TX9bhEMjFdYVdqa83tg/edit#heading=h.a9cun94uhvx2" TargetMode="External"/><Relationship Id="rId5" Type="http://schemas.openxmlformats.org/officeDocument/2006/relationships/hyperlink" Target="https://community.jmp.com/t5/JMP-Add-Ins/Imbalanced-Classification-Add-In/ta-p/304836" TargetMode="External"/><Relationship Id="rId4" Type="http://schemas.openxmlformats.org/officeDocument/2006/relationships/hyperlink" Target="https://docs.google.com/document/d/1iTiuiS4QjAz4MUOxxVbfpkx8TX9bhEMjFdYVdqa83tg/edit#heading=h.53i90nm7567"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docs.google.com/document/d/1iTiuiS4QjAz4MUOxxVbfpkx8TX9bhEMjFdYVdqa83tg/edit#heading=h.1o13ox9uxp67"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docs.google.com/document/d/1iTiuiS4QjAz4MUOxxVbfpkx8TX9bhEMjFdYVdqa83tg/edit#heading=h.tzeuuc5wke2z"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Hello, this is the presentation for Group 6 for BIT 5534, which consists of:</a:t>
            </a:r>
            <a:r>
              <a:rPr lang="en">
                <a:solidFill>
                  <a:schemeClr val="dk1"/>
                </a:solidFill>
              </a:rPr>
              <a:t> Matthew Keenan, Manjot Kaur, and Hina Sherwani. </a:t>
            </a:r>
            <a:r>
              <a:rPr lang="en"/>
              <a:t>The intent of this presentation is to help understand the intentions of online shoppers for a given business. Over the next few slides we will go through the business problem along with the different models used and their results and finally, the conclusion of which model we suggest the firm can use to best predict the purchasing intentions of customers.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125f68dd20a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125f68dd20a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dirty="0">
                <a:solidFill>
                  <a:schemeClr val="dk1"/>
                </a:solidFill>
                <a:latin typeface="Times New Roman"/>
                <a:ea typeface="Times New Roman"/>
                <a:cs typeface="Times New Roman"/>
                <a:sym typeface="Times New Roman"/>
              </a:rPr>
              <a:t>The business problem we aim to answer can be found amongst the following questions.</a:t>
            </a:r>
            <a:endParaRPr sz="1200" dirty="0">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endParaRPr sz="1200" dirty="0">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r>
              <a:rPr lang="en" sz="1200" dirty="0">
                <a:solidFill>
                  <a:schemeClr val="dk1"/>
                </a:solidFill>
                <a:latin typeface="Times New Roman"/>
                <a:ea typeface="Times New Roman"/>
                <a:cs typeface="Times New Roman"/>
                <a:sym typeface="Times New Roman"/>
              </a:rPr>
              <a:t>While the data presented is not specific to a particular company, the attributes collected and analyzed in this report are commonly collected website metrics and dimensions.</a:t>
            </a:r>
            <a:endParaRPr sz="1200" dirty="0">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endParaRPr sz="1200" dirty="0">
              <a:solidFill>
                <a:schemeClr val="dk1"/>
              </a:solidFill>
              <a:latin typeface="Times New Roman"/>
              <a:ea typeface="Times New Roman"/>
              <a:cs typeface="Times New Roman"/>
              <a:sym typeface="Times New Roman"/>
            </a:endParaRPr>
          </a:p>
          <a:p>
            <a:pPr marL="0" lvl="0" indent="0" algn="just" rtl="0">
              <a:spcBef>
                <a:spcPts val="0"/>
              </a:spcBef>
              <a:spcAft>
                <a:spcPts val="0"/>
              </a:spcAft>
              <a:buNone/>
            </a:pPr>
            <a:r>
              <a:rPr lang="en" sz="1200" dirty="0">
                <a:solidFill>
                  <a:schemeClr val="dk1"/>
                </a:solidFill>
                <a:latin typeface="Times New Roman"/>
                <a:ea typeface="Times New Roman"/>
                <a:cs typeface="Times New Roman"/>
                <a:sym typeface="Times New Roman"/>
              </a:rPr>
              <a:t>Should the results prove significant, they will not only enable a business to form better projections for revenue and profit, but will also identify specific elements of the e-commerce process that are most important in determining whether a user converts or not. </a:t>
            </a:r>
            <a:endParaRPr sz="1200" dirty="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125f68dd20a_0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125f68dd20a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b="1" dirty="0">
                <a:solidFill>
                  <a:schemeClr val="dk1"/>
                </a:solidFill>
                <a:latin typeface="Calibri"/>
                <a:ea typeface="Calibri"/>
                <a:cs typeface="Calibri"/>
                <a:sym typeface="Calibri"/>
              </a:rPr>
              <a:t>The dataset for this project is available via the UC Irvine Machine Learning Repository found </a:t>
            </a:r>
            <a:r>
              <a:rPr lang="en" dirty="0">
                <a:solidFill>
                  <a:schemeClr val="dk1"/>
                </a:solidFill>
                <a:latin typeface="Calibri"/>
                <a:ea typeface="Calibri"/>
                <a:cs typeface="Calibri"/>
                <a:sym typeface="Calibri"/>
              </a:rPr>
              <a:t>at this link </a:t>
            </a:r>
            <a:r>
              <a:rPr lang="en" b="1" dirty="0">
                <a:solidFill>
                  <a:schemeClr val="dk1"/>
                </a:solidFill>
                <a:latin typeface="Calibri"/>
                <a:ea typeface="Calibri"/>
                <a:cs typeface="Calibri"/>
                <a:sym typeface="Calibri"/>
              </a:rPr>
              <a:t>under a Creative Commons license</a:t>
            </a:r>
            <a:r>
              <a:rPr lang="en" dirty="0">
                <a:solidFill>
                  <a:schemeClr val="dk1"/>
                </a:solidFill>
                <a:latin typeface="Calibri"/>
                <a:ea typeface="Calibri"/>
                <a:cs typeface="Calibri"/>
                <a:sym typeface="Calibri"/>
              </a:rPr>
              <a:t> (CC BY 4.0). </a:t>
            </a:r>
            <a:r>
              <a:rPr lang="en" b="1" dirty="0">
                <a:solidFill>
                  <a:schemeClr val="dk1"/>
                </a:solidFill>
                <a:latin typeface="Calibri"/>
                <a:ea typeface="Calibri"/>
                <a:cs typeface="Calibri"/>
                <a:sym typeface="Calibri"/>
              </a:rPr>
              <a:t>The dataset contains 12,330 tuples, each with 18 attributes. The target variable in the dataset is labeled “Revenue” and it is a binary variable set to either display “True” if a purchase was recorded for the browsing session described</a:t>
            </a:r>
            <a:r>
              <a:rPr lang="en" dirty="0">
                <a:solidFill>
                  <a:schemeClr val="dk1"/>
                </a:solidFill>
                <a:latin typeface="Calibri"/>
                <a:ea typeface="Calibri"/>
                <a:cs typeface="Calibri"/>
                <a:sym typeface="Calibri"/>
              </a:rPr>
              <a:t> in the current row, </a:t>
            </a:r>
            <a:r>
              <a:rPr lang="en" b="1" dirty="0">
                <a:solidFill>
                  <a:schemeClr val="dk1"/>
                </a:solidFill>
                <a:latin typeface="Calibri"/>
                <a:ea typeface="Calibri"/>
                <a:cs typeface="Calibri"/>
                <a:sym typeface="Calibri"/>
              </a:rPr>
              <a:t>or “False” if there was not a purchase in the session. The dataset contains no null nor missing values and requires minimal preparation before exploratory analyses.</a:t>
            </a:r>
            <a:endParaRPr b="1" dirty="0">
              <a:solidFill>
                <a:schemeClr val="dk1"/>
              </a:solidFill>
              <a:latin typeface="Calibri"/>
              <a:ea typeface="Calibri"/>
              <a:cs typeface="Calibri"/>
              <a:sym typeface="Calibri"/>
            </a:endParaRPr>
          </a:p>
          <a:p>
            <a:pPr marL="0" lvl="0" indent="457200" algn="just" rtl="0">
              <a:lnSpc>
                <a:spcPct val="107916"/>
              </a:lnSpc>
              <a:spcBef>
                <a:spcPts val="1200"/>
              </a:spcBef>
              <a:spcAft>
                <a:spcPts val="0"/>
              </a:spcAft>
              <a:buNone/>
            </a:pPr>
            <a:r>
              <a:rPr lang="en" dirty="0">
                <a:solidFill>
                  <a:schemeClr val="dk1"/>
                </a:solidFill>
                <a:latin typeface="Calibri"/>
                <a:ea typeface="Calibri"/>
                <a:cs typeface="Calibri"/>
                <a:sym typeface="Calibri"/>
              </a:rPr>
              <a:t>In order to prepare the data for analysis, we performed some basic data preparation. </a:t>
            </a:r>
            <a:r>
              <a:rPr lang="en" b="1" dirty="0">
                <a:solidFill>
                  <a:schemeClr val="dk1"/>
                </a:solidFill>
                <a:latin typeface="Calibri"/>
                <a:ea typeface="Calibri"/>
                <a:cs typeface="Calibri"/>
                <a:sym typeface="Calibri"/>
              </a:rPr>
              <a:t>We identified four nominal variables: Month, Visitor Type, Weekend, and Revenue. For each of these variables, we implemented a strategy to convert the text value into numerical or </a:t>
            </a:r>
            <a:r>
              <a:rPr lang="en" b="1" dirty="0" err="1">
                <a:solidFill>
                  <a:schemeClr val="dk1"/>
                </a:solidFill>
                <a:latin typeface="Calibri"/>
                <a:ea typeface="Calibri"/>
                <a:cs typeface="Calibri"/>
                <a:sym typeface="Calibri"/>
              </a:rPr>
              <a:t>boolean</a:t>
            </a:r>
            <a:r>
              <a:rPr lang="en" b="1" dirty="0">
                <a:solidFill>
                  <a:schemeClr val="dk1"/>
                </a:solidFill>
                <a:latin typeface="Calibri"/>
                <a:ea typeface="Calibri"/>
                <a:cs typeface="Calibri"/>
                <a:sym typeface="Calibri"/>
              </a:rPr>
              <a:t> values.</a:t>
            </a:r>
            <a:r>
              <a:rPr lang="en" dirty="0">
                <a:solidFill>
                  <a:schemeClr val="dk1"/>
                </a:solidFill>
                <a:latin typeface="Calibri"/>
                <a:ea typeface="Calibri"/>
                <a:cs typeface="Calibri"/>
                <a:sym typeface="Calibri"/>
              </a:rPr>
              <a:t> We split the ‘Visitor Type’ variable into 3 variables with </a:t>
            </a:r>
            <a:r>
              <a:rPr lang="en" dirty="0" err="1">
                <a:solidFill>
                  <a:schemeClr val="dk1"/>
                </a:solidFill>
                <a:latin typeface="Calibri"/>
                <a:ea typeface="Calibri"/>
                <a:cs typeface="Calibri"/>
                <a:sym typeface="Calibri"/>
              </a:rPr>
              <a:t>boolean</a:t>
            </a:r>
            <a:r>
              <a:rPr lang="en" dirty="0">
                <a:solidFill>
                  <a:schemeClr val="dk1"/>
                </a:solidFill>
                <a:latin typeface="Calibri"/>
                <a:ea typeface="Calibri"/>
                <a:cs typeface="Calibri"/>
                <a:sym typeface="Calibri"/>
              </a:rPr>
              <a:t> values. This results in a total of 20 attributes of which 15 are numerical and 5 are categorical. Of the 15 numerical values, 7 are continuous and 8 are discrete. All 5 categorical variables are nominal as they have </a:t>
            </a:r>
            <a:r>
              <a:rPr lang="en" dirty="0" err="1">
                <a:solidFill>
                  <a:schemeClr val="dk1"/>
                </a:solidFill>
                <a:latin typeface="Calibri"/>
                <a:ea typeface="Calibri"/>
                <a:cs typeface="Calibri"/>
                <a:sym typeface="Calibri"/>
              </a:rPr>
              <a:t>boolean</a:t>
            </a:r>
            <a:r>
              <a:rPr lang="en" dirty="0">
                <a:solidFill>
                  <a:schemeClr val="dk1"/>
                </a:solidFill>
                <a:latin typeface="Calibri"/>
                <a:ea typeface="Calibri"/>
                <a:cs typeface="Calibri"/>
                <a:sym typeface="Calibri"/>
              </a:rPr>
              <a:t> values. </a:t>
            </a:r>
            <a:endParaRPr dirty="0">
              <a:solidFill>
                <a:schemeClr val="dk1"/>
              </a:solidFill>
              <a:latin typeface="Calibri"/>
              <a:ea typeface="Calibri"/>
              <a:cs typeface="Calibri"/>
              <a:sym typeface="Calibri"/>
            </a:endParaRPr>
          </a:p>
          <a:p>
            <a:pPr marL="0" lvl="0" indent="457200" algn="just" rtl="0">
              <a:lnSpc>
                <a:spcPct val="107916"/>
              </a:lnSpc>
              <a:spcBef>
                <a:spcPts val="800"/>
              </a:spcBef>
              <a:spcAft>
                <a:spcPts val="0"/>
              </a:spcAft>
              <a:buNone/>
            </a:pPr>
            <a:r>
              <a:rPr lang="en" b="1" dirty="0">
                <a:solidFill>
                  <a:schemeClr val="dk1"/>
                </a:solidFill>
                <a:latin typeface="Calibri"/>
                <a:ea typeface="Calibri"/>
                <a:cs typeface="Calibri"/>
                <a:sym typeface="Calibri"/>
              </a:rPr>
              <a:t>The goal of this project is to form accurate predictions for user conversions, so the ‘Revenue’ variable will serve as the ground-truth value for us to compare the results of our predictions against. </a:t>
            </a:r>
            <a:r>
              <a:rPr lang="en" dirty="0">
                <a:solidFill>
                  <a:schemeClr val="dk1"/>
                </a:solidFill>
                <a:latin typeface="Calibri"/>
                <a:ea typeface="Calibri"/>
                <a:cs typeface="Calibri"/>
                <a:sym typeface="Calibri"/>
              </a:rPr>
              <a:t>Thus, ‘Revenue’ is our target variable and the </a:t>
            </a:r>
            <a:r>
              <a:rPr lang="en" dirty="0" err="1">
                <a:solidFill>
                  <a:schemeClr val="dk1"/>
                </a:solidFill>
                <a:latin typeface="Calibri"/>
                <a:ea typeface="Calibri"/>
                <a:cs typeface="Calibri"/>
                <a:sym typeface="Calibri"/>
              </a:rPr>
              <a:t>boolean</a:t>
            </a:r>
            <a:r>
              <a:rPr lang="en" dirty="0">
                <a:solidFill>
                  <a:schemeClr val="dk1"/>
                </a:solidFill>
                <a:latin typeface="Calibri"/>
                <a:ea typeface="Calibri"/>
                <a:cs typeface="Calibri"/>
                <a:sym typeface="Calibri"/>
              </a:rPr>
              <a:t> value is 1 if revenue was generated in that user session. The remaining 19 variables are our predictor variables. We will be using the predictor variables to determine if certain page types (Administrative, Informational, or Product-Related), duration on each of these types of pages, bounce rate, exit rate, the value of the page, whether the current day is a holiday, the current month, operating system, browser, region, traffic type (organic, direct, paid, etc.), visitor type (new, returning, other), and whether the current day is a weekend day or not can all lead to accurate predictions for whether a user may convert into a paying customer. </a:t>
            </a:r>
            <a:endParaRPr dirty="0">
              <a:solidFill>
                <a:schemeClr val="dk1"/>
              </a:solidFill>
              <a:latin typeface="Calibri"/>
              <a:ea typeface="Calibri"/>
              <a:cs typeface="Calibri"/>
              <a:sym typeface="Calibri"/>
            </a:endParaRPr>
          </a:p>
          <a:p>
            <a:pPr marL="0" lvl="0" indent="0" algn="just" rtl="0">
              <a:spcBef>
                <a:spcPts val="800"/>
              </a:spcBef>
              <a:spcAft>
                <a:spcPts val="0"/>
              </a:spcAft>
              <a:buNone/>
            </a:pPr>
            <a:r>
              <a:rPr lang="en" dirty="0">
                <a:solidFill>
                  <a:schemeClr val="dk1"/>
                </a:solidFill>
                <a:latin typeface="Calibri"/>
                <a:ea typeface="Calibri"/>
                <a:cs typeface="Calibri"/>
                <a:sym typeface="Calibri"/>
              </a:rPr>
              <a:t>	With the dataset identified, we then performed data exploration before building any data mining models. </a:t>
            </a:r>
            <a:r>
              <a:rPr lang="en" b="1" dirty="0">
                <a:solidFill>
                  <a:schemeClr val="dk1"/>
                </a:solidFill>
                <a:latin typeface="Calibri"/>
                <a:ea typeface="Calibri"/>
                <a:cs typeface="Calibri"/>
                <a:sym typeface="Calibri"/>
              </a:rPr>
              <a:t>The most notable finding of this exploratory analysis is the presence of a heavy class imbalance within the target variable</a:t>
            </a:r>
            <a:r>
              <a:rPr lang="en" dirty="0">
                <a:solidFill>
                  <a:schemeClr val="dk1"/>
                </a:solidFill>
                <a:latin typeface="Calibri"/>
                <a:ea typeface="Calibri"/>
                <a:cs typeface="Calibri"/>
                <a:sym typeface="Calibri"/>
              </a:rPr>
              <a:t>, seen in </a:t>
            </a:r>
            <a:r>
              <a:rPr lang="en"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Figure A-1</a:t>
            </a:r>
            <a:r>
              <a:rPr lang="en" dirty="0">
                <a:solidFill>
                  <a:schemeClr val="dk1"/>
                </a:solidFill>
                <a:latin typeface="Calibri"/>
                <a:ea typeface="Calibri"/>
                <a:cs typeface="Calibri"/>
                <a:sym typeface="Calibri"/>
              </a:rPr>
              <a:t> within </a:t>
            </a:r>
            <a:r>
              <a:rPr lang="en"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Appendix A</a:t>
            </a:r>
            <a:r>
              <a:rPr lang="en" dirty="0">
                <a:solidFill>
                  <a:schemeClr val="dk1"/>
                </a:solidFill>
                <a:latin typeface="Calibri"/>
                <a:ea typeface="Calibri"/>
                <a:cs typeface="Calibri"/>
                <a:sym typeface="Calibri"/>
              </a:rPr>
              <a:t>. </a:t>
            </a:r>
            <a:r>
              <a:rPr lang="en" b="1" dirty="0">
                <a:solidFill>
                  <a:schemeClr val="dk1"/>
                </a:solidFill>
                <a:latin typeface="Calibri"/>
                <a:ea typeface="Calibri"/>
                <a:cs typeface="Calibri"/>
                <a:sym typeface="Calibri"/>
              </a:rPr>
              <a:t>Out of 12,330 rows, 10,422 rows (85%) have a 0 value in the target (no conversion), while only 1,908 (15%) have a value of 1 (conversion). Such an uneven distribution can cause inaccurate results due to many data mining and machine learning processes developing biases towards the dominant class in the target variable. Therefore, to combat class imbalance in this project, we adopted SMOTE, Synthetic Minority Over-sampling Technique</a:t>
            </a:r>
            <a:r>
              <a:rPr lang="en" dirty="0">
                <a:solidFill>
                  <a:schemeClr val="dk1"/>
                </a:solidFill>
                <a:latin typeface="Calibri"/>
                <a:ea typeface="Calibri"/>
                <a:cs typeface="Calibri"/>
                <a:sym typeface="Calibri"/>
              </a:rPr>
              <a:t>. SMOTE is a form of oversampling that uses KNN algorithm to create artificial data from the minority class until the weights of the values in the target class become roughly equivalent. In return, the total number of rows increases, however the value distribution in the target variable becomes much closer to an even split than the distribution of the target in the original dataset.</a:t>
            </a:r>
            <a:endParaRPr dirty="0">
              <a:solidFill>
                <a:schemeClr val="dk1"/>
              </a:solidFill>
              <a:latin typeface="Calibri"/>
              <a:ea typeface="Calibri"/>
              <a:cs typeface="Calibri"/>
              <a:sym typeface="Calibri"/>
            </a:endParaRPr>
          </a:p>
          <a:p>
            <a:pPr marL="0" lvl="0" indent="457200" algn="just" rtl="0">
              <a:spcBef>
                <a:spcPts val="0"/>
              </a:spcBef>
              <a:spcAft>
                <a:spcPts val="0"/>
              </a:spcAft>
              <a:buNone/>
            </a:pPr>
            <a:endParaRPr dirty="0">
              <a:solidFill>
                <a:schemeClr val="dk1"/>
              </a:solidFill>
              <a:latin typeface="Calibri"/>
              <a:ea typeface="Calibri"/>
              <a:cs typeface="Calibri"/>
              <a:sym typeface="Calibri"/>
            </a:endParaRPr>
          </a:p>
          <a:p>
            <a:pPr marL="0" lvl="0" indent="457200" algn="just" rtl="0">
              <a:spcBef>
                <a:spcPts val="0"/>
              </a:spcBef>
              <a:spcAft>
                <a:spcPts val="0"/>
              </a:spcAft>
              <a:buClr>
                <a:schemeClr val="dk1"/>
              </a:buClr>
              <a:buSzPts val="1100"/>
              <a:buFont typeface="Arial"/>
              <a:buNone/>
            </a:pPr>
            <a:r>
              <a:rPr lang="en" dirty="0">
                <a:solidFill>
                  <a:schemeClr val="dk1"/>
                </a:solidFill>
                <a:latin typeface="Calibri"/>
                <a:ea typeface="Calibri"/>
                <a:cs typeface="Calibri"/>
                <a:sym typeface="Calibri"/>
              </a:rPr>
              <a:t>We utilized a JMP add-in for SMOTE available free for users with a JMP license </a:t>
            </a:r>
            <a:r>
              <a:rPr lang="en" u="sng" dirty="0">
                <a:solidFill>
                  <a:schemeClr val="dk1"/>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here</a:t>
            </a:r>
            <a:r>
              <a:rPr lang="en" dirty="0">
                <a:solidFill>
                  <a:schemeClr val="dk1"/>
                </a:solidFill>
                <a:latin typeface="Calibri"/>
                <a:ea typeface="Calibri"/>
                <a:cs typeface="Calibri"/>
                <a:sym typeface="Calibri"/>
              </a:rPr>
              <a:t>. </a:t>
            </a:r>
            <a:r>
              <a:rPr lang="en" u="sng" dirty="0">
                <a:solidFill>
                  <a:schemeClr val="dk1"/>
                </a:solidFill>
                <a:latin typeface="Calibri"/>
                <a:ea typeface="Calibri"/>
                <a:cs typeface="Calibri"/>
                <a:sym typeface="Calibri"/>
                <a:hlinkClick r:id="rId6">
                  <a:extLst>
                    <a:ext uri="{A12FA001-AC4F-418D-AE19-62706E023703}">
                      <ahyp:hlinkClr xmlns:ahyp="http://schemas.microsoft.com/office/drawing/2018/hyperlinkcolor" val="tx"/>
                    </a:ext>
                  </a:extLst>
                </a:hlinkClick>
              </a:rPr>
              <a:t>Figure A-2</a:t>
            </a:r>
            <a:r>
              <a:rPr lang="en" dirty="0">
                <a:solidFill>
                  <a:schemeClr val="dk1"/>
                </a:solidFill>
                <a:latin typeface="Calibri"/>
                <a:ea typeface="Calibri"/>
                <a:cs typeface="Calibri"/>
                <a:sym typeface="Calibri"/>
              </a:rPr>
              <a:t> in </a:t>
            </a:r>
            <a:r>
              <a:rPr lang="en" u="sng" dirty="0">
                <a:solidFill>
                  <a:schemeClr val="dk1"/>
                </a:solidFill>
                <a:latin typeface="Calibri"/>
                <a:ea typeface="Calibri"/>
                <a:cs typeface="Calibri"/>
                <a:sym typeface="Calibri"/>
                <a:hlinkClick r:id="rId7">
                  <a:extLst>
                    <a:ext uri="{A12FA001-AC4F-418D-AE19-62706E023703}">
                      <ahyp:hlinkClr xmlns:ahyp="http://schemas.microsoft.com/office/drawing/2018/hyperlinkcolor" val="tx"/>
                    </a:ext>
                  </a:extLst>
                </a:hlinkClick>
              </a:rPr>
              <a:t>Appendix B</a:t>
            </a:r>
            <a:r>
              <a:rPr lang="en" dirty="0">
                <a:solidFill>
                  <a:schemeClr val="dk1"/>
                </a:solidFill>
                <a:latin typeface="Calibri"/>
                <a:ea typeface="Calibri"/>
                <a:cs typeface="Calibri"/>
                <a:sym typeface="Calibri"/>
              </a:rPr>
              <a:t> illustrates the results of applying SMOTE to the dataset. Note that </a:t>
            </a:r>
            <a:r>
              <a:rPr lang="en" b="1" dirty="0">
                <a:solidFill>
                  <a:schemeClr val="dk1"/>
                </a:solidFill>
                <a:latin typeface="Calibri"/>
                <a:ea typeface="Calibri"/>
                <a:cs typeface="Calibri"/>
                <a:sym typeface="Calibri"/>
              </a:rPr>
              <a:t>the total number of records in the dataset increased from 12,330 to 19,962, and the value distributions are nearly equal. The count of rows with a “0” value for Revenue remained exactly the same at 10,422, but the rows with “1” as the value for Revenue increased from 1,908 to 9,540. Now, instead of an 85%-15% split in the target variable, we now have a 53%-47% split. This will mitigate potential risk and bias from any of the data mining methods we will develop from the data.</a:t>
            </a:r>
            <a:endParaRPr b="1" dirty="0">
              <a:solidFill>
                <a:schemeClr val="dk1"/>
              </a:solidFill>
              <a:latin typeface="Calibri"/>
              <a:ea typeface="Calibri"/>
              <a:cs typeface="Calibri"/>
              <a:sym typeface="Calibri"/>
            </a:endParaRPr>
          </a:p>
          <a:p>
            <a:pPr marL="0" lvl="0" indent="0" algn="l" rtl="0">
              <a:spcBef>
                <a:spcPts val="0"/>
              </a:spcBef>
              <a:spcAft>
                <a:spcPts val="0"/>
              </a:spcAft>
              <a:buNone/>
            </a:pPr>
            <a:endParaRPr lang="en-US" dirty="0">
              <a:solidFill>
                <a:schemeClr val="dk1"/>
              </a:solidFill>
              <a:latin typeface="Calibri"/>
              <a:ea typeface="Calibri"/>
              <a:cs typeface="Calibri"/>
              <a:sym typeface="Calibri"/>
            </a:endParaRPr>
          </a:p>
          <a:p>
            <a:pPr marL="0" lvl="0" indent="0" algn="l" rtl="0">
              <a:spcBef>
                <a:spcPts val="0"/>
              </a:spcBef>
              <a:spcAft>
                <a:spcPts val="0"/>
              </a:spcAft>
              <a:buNone/>
            </a:pPr>
            <a:r>
              <a:rPr lang="en-US" dirty="0">
                <a:solidFill>
                  <a:schemeClr val="dk1"/>
                </a:solidFill>
                <a:latin typeface="Calibri"/>
                <a:ea typeface="Calibri"/>
                <a:cs typeface="Calibri"/>
                <a:sym typeface="Calibri"/>
              </a:rPr>
              <a:t>3 mins and 3 seconds</a:t>
            </a:r>
            <a:endParaRPr dirty="0">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126bd066ea0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126bd066ea0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sz="1100" b="0" i="0" u="none" strike="noStrike" cap="none" dirty="0">
                <a:solidFill>
                  <a:srgbClr val="000000"/>
                </a:solidFill>
                <a:effectLst/>
                <a:latin typeface="Arial"/>
                <a:ea typeface="Arial"/>
                <a:cs typeface="Arial"/>
                <a:sym typeface="Arial"/>
              </a:rPr>
              <a:t>Having preprocessed the data and performed descriptive analytics processes, we then generated a logistic regression model using an 80%-20% training validation split using both the original dataset and SMOTE-adjusted dataset. </a:t>
            </a:r>
          </a:p>
          <a:p>
            <a:r>
              <a:rPr lang="en-US" sz="1100" b="0" i="0" u="none" strike="noStrike" cap="none" dirty="0">
                <a:solidFill>
                  <a:srgbClr val="000000"/>
                </a:solidFill>
                <a:effectLst/>
                <a:latin typeface="Arial"/>
                <a:ea typeface="Arial"/>
                <a:cs typeface="Arial"/>
                <a:sym typeface="Arial"/>
              </a:rPr>
              <a:t>We also ran a decision tree model, and concluded the optimal number of splits in JMP is 40, which results in a validation R</a:t>
            </a:r>
            <a:r>
              <a:rPr lang="en-US" sz="1100" b="0" i="0" u="none" strike="noStrike" cap="none" baseline="30000" dirty="0">
                <a:solidFill>
                  <a:srgbClr val="000000"/>
                </a:solidFill>
                <a:effectLst/>
                <a:latin typeface="Arial"/>
                <a:ea typeface="Arial"/>
                <a:cs typeface="Arial"/>
                <a:sym typeface="Arial"/>
              </a:rPr>
              <a:t>2</a:t>
            </a:r>
            <a:r>
              <a:rPr lang="en-US" sz="1100" b="0" i="0" u="none" strike="noStrike" cap="none" dirty="0">
                <a:solidFill>
                  <a:srgbClr val="000000"/>
                </a:solidFill>
                <a:effectLst/>
                <a:latin typeface="Arial"/>
                <a:ea typeface="Arial"/>
                <a:cs typeface="Arial"/>
                <a:sym typeface="Arial"/>
              </a:rPr>
              <a:t> value of 0.64. To make the tree more accessible, the tree was pruned down from 40 splits to 10.</a:t>
            </a:r>
          </a:p>
          <a:p>
            <a:r>
              <a:rPr lang="en-US" sz="1100" b="0" i="0" u="none" strike="noStrike" cap="none" dirty="0">
                <a:solidFill>
                  <a:srgbClr val="000000"/>
                </a:solidFill>
                <a:effectLst/>
                <a:latin typeface="Arial"/>
                <a:ea typeface="Arial"/>
                <a:cs typeface="Arial"/>
                <a:sym typeface="Arial"/>
              </a:rPr>
              <a:t>Our final model considered for this project is a neural network model, which we built using only the 10 variables with p-values less than 0.05 from the full logistic regression model.</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125f68dd20a_0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25f68dd20a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457200" algn="just" rtl="0">
              <a:spcBef>
                <a:spcPts val="0"/>
              </a:spcBef>
              <a:spcAft>
                <a:spcPts val="0"/>
              </a:spcAft>
              <a:buNone/>
            </a:pPr>
            <a:r>
              <a:rPr lang="en" sz="1200" dirty="0">
                <a:solidFill>
                  <a:schemeClr val="dk1"/>
                </a:solidFill>
                <a:latin typeface="Times New Roman"/>
                <a:ea typeface="Times New Roman"/>
                <a:cs typeface="Times New Roman"/>
                <a:sym typeface="Times New Roman"/>
              </a:rPr>
              <a:t>Having preprocessed the data and performed descriptive analytics processes, we then generated a logistic regression model using an 80%-20% training validation split. We also generated a logistic regression model using the original dataset, prior to applying SMOTE to adjust for class imbalance. The model from the original dataset results in a generalized R</a:t>
            </a:r>
            <a:r>
              <a:rPr lang="en" sz="1200" baseline="30000" dirty="0">
                <a:solidFill>
                  <a:schemeClr val="dk1"/>
                </a:solidFill>
                <a:latin typeface="Times New Roman"/>
                <a:ea typeface="Times New Roman"/>
                <a:cs typeface="Times New Roman"/>
                <a:sym typeface="Times New Roman"/>
              </a:rPr>
              <a:t>2</a:t>
            </a:r>
            <a:r>
              <a:rPr lang="en" sz="1200" dirty="0">
                <a:solidFill>
                  <a:schemeClr val="dk1"/>
                </a:solidFill>
                <a:latin typeface="Times New Roman"/>
                <a:ea typeface="Times New Roman"/>
                <a:cs typeface="Times New Roman"/>
                <a:sym typeface="Times New Roman"/>
              </a:rPr>
              <a:t> value of 0.39, a RASE value of 0.29, and a misclassification rate of 11%. The model predicted true positive cases with 36% accuracy and true negative cases with 98% accuracy.</a:t>
            </a:r>
            <a:endParaRPr sz="1200" dirty="0">
              <a:solidFill>
                <a:schemeClr val="dk1"/>
              </a:solidFill>
              <a:latin typeface="Times New Roman"/>
              <a:ea typeface="Times New Roman"/>
              <a:cs typeface="Times New Roman"/>
              <a:sym typeface="Times New Roman"/>
            </a:endParaRPr>
          </a:p>
          <a:p>
            <a:pPr marL="0" lvl="0" indent="457200" algn="just" rtl="0">
              <a:spcBef>
                <a:spcPts val="0"/>
              </a:spcBef>
              <a:spcAft>
                <a:spcPts val="0"/>
              </a:spcAft>
              <a:buClr>
                <a:schemeClr val="dk1"/>
              </a:buClr>
              <a:buSzPts val="1100"/>
              <a:buFont typeface="Arial"/>
              <a:buNone/>
            </a:pPr>
            <a:r>
              <a:rPr lang="en" sz="1200" dirty="0">
                <a:solidFill>
                  <a:schemeClr val="dk1"/>
                </a:solidFill>
                <a:latin typeface="Times New Roman"/>
                <a:ea typeface="Times New Roman"/>
                <a:cs typeface="Times New Roman"/>
                <a:sym typeface="Times New Roman"/>
              </a:rPr>
              <a:t>The R</a:t>
            </a:r>
            <a:r>
              <a:rPr lang="en" sz="1200" baseline="30000" dirty="0">
                <a:solidFill>
                  <a:schemeClr val="dk1"/>
                </a:solidFill>
                <a:latin typeface="Times New Roman"/>
                <a:ea typeface="Times New Roman"/>
                <a:cs typeface="Times New Roman"/>
                <a:sym typeface="Times New Roman"/>
              </a:rPr>
              <a:t>2</a:t>
            </a:r>
            <a:r>
              <a:rPr lang="en" sz="1200" dirty="0">
                <a:solidFill>
                  <a:schemeClr val="dk1"/>
                </a:solidFill>
                <a:latin typeface="Times New Roman"/>
                <a:ea typeface="Times New Roman"/>
                <a:cs typeface="Times New Roman"/>
                <a:sym typeface="Times New Roman"/>
              </a:rPr>
              <a:t> value from the model after adjusting for class imbalance improved by 46%. Similarly, while the specificity value of the new full logistic regression model is 92% (down by 6% compared to the original data), the sensitivity value is 76% (an increase of 111%). After building a full model from the data with SMOTE applied, we then built an alternative model using only the variables with </a:t>
            </a:r>
            <a:r>
              <a:rPr lang="en" sz="1200" i="1" dirty="0">
                <a:solidFill>
                  <a:schemeClr val="dk1"/>
                </a:solidFill>
                <a:latin typeface="Times New Roman"/>
                <a:ea typeface="Times New Roman"/>
                <a:cs typeface="Times New Roman"/>
                <a:sym typeface="Times New Roman"/>
              </a:rPr>
              <a:t>p</a:t>
            </a:r>
            <a:r>
              <a:rPr lang="en" sz="1200" dirty="0">
                <a:solidFill>
                  <a:schemeClr val="dk1"/>
                </a:solidFill>
                <a:latin typeface="Times New Roman"/>
                <a:ea typeface="Times New Roman"/>
                <a:cs typeface="Times New Roman"/>
                <a:sym typeface="Times New Roman"/>
              </a:rPr>
              <a:t>-values less than 0.05 from the full model. The results of this reduced model are available in </a:t>
            </a:r>
            <a:r>
              <a:rPr lang="en" sz="1200" u="sng" dirty="0">
                <a:solidFill>
                  <a:srgbClr val="1155CC"/>
                </a:solidFill>
                <a:latin typeface="Times New Roman"/>
                <a:ea typeface="Times New Roman"/>
                <a:cs typeface="Times New Roman"/>
                <a:sym typeface="Times New Roman"/>
                <a:hlinkClick r:id="rId3">
                  <a:extLst>
                    <a:ext uri="{A12FA001-AC4F-418D-AE19-62706E023703}">
                      <ahyp:hlinkClr xmlns:ahyp="http://schemas.microsoft.com/office/drawing/2018/hyperlinkcolor" val="tx"/>
                    </a:ext>
                  </a:extLst>
                </a:hlinkClick>
              </a:rPr>
              <a:t>Figure B-2</a:t>
            </a:r>
            <a:r>
              <a:rPr lang="en" sz="1200" dirty="0">
                <a:solidFill>
                  <a:schemeClr val="dk1"/>
                </a:solidFill>
                <a:latin typeface="Times New Roman"/>
                <a:ea typeface="Times New Roman"/>
                <a:cs typeface="Times New Roman"/>
                <a:sym typeface="Times New Roman"/>
              </a:rPr>
              <a:t>. Using only 10 predictor variables, this model results in a generalized R</a:t>
            </a:r>
            <a:r>
              <a:rPr lang="en" sz="1200" baseline="30000" dirty="0">
                <a:solidFill>
                  <a:schemeClr val="dk1"/>
                </a:solidFill>
                <a:latin typeface="Times New Roman"/>
                <a:ea typeface="Times New Roman"/>
                <a:cs typeface="Times New Roman"/>
                <a:sym typeface="Times New Roman"/>
              </a:rPr>
              <a:t>2</a:t>
            </a:r>
            <a:r>
              <a:rPr lang="en" sz="1200" dirty="0">
                <a:solidFill>
                  <a:schemeClr val="dk1"/>
                </a:solidFill>
                <a:latin typeface="Times New Roman"/>
                <a:ea typeface="Times New Roman"/>
                <a:cs typeface="Times New Roman"/>
                <a:sym typeface="Times New Roman"/>
              </a:rPr>
              <a:t> value of 0.60, a RASE value of 0.34, and a misclassification rate of 15%. Not only does the reduced model have a similar level of classification accuracy, its R</a:t>
            </a:r>
            <a:r>
              <a:rPr lang="en" sz="1200" baseline="30000" dirty="0">
                <a:solidFill>
                  <a:schemeClr val="dk1"/>
                </a:solidFill>
                <a:latin typeface="Times New Roman"/>
                <a:ea typeface="Times New Roman"/>
                <a:cs typeface="Times New Roman"/>
                <a:sym typeface="Times New Roman"/>
              </a:rPr>
              <a:t>2</a:t>
            </a:r>
            <a:r>
              <a:rPr lang="en" sz="1200" dirty="0">
                <a:solidFill>
                  <a:schemeClr val="dk1"/>
                </a:solidFill>
                <a:latin typeface="Times New Roman"/>
                <a:ea typeface="Times New Roman"/>
                <a:cs typeface="Times New Roman"/>
                <a:sym typeface="Times New Roman"/>
              </a:rPr>
              <a:t> value increased by 3% over the full model, from which we can conclude that the variables excluded from the reduced model hamper predictability, rather than enhance it.</a:t>
            </a:r>
            <a:endParaRPr sz="1200" dirty="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126bd066ea0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126bd066ea0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457200" algn="just" rtl="0">
              <a:spcBef>
                <a:spcPts val="0"/>
              </a:spcBef>
              <a:spcAft>
                <a:spcPts val="0"/>
              </a:spcAft>
              <a:buClr>
                <a:schemeClr val="dk1"/>
              </a:buClr>
              <a:buSzPts val="1100"/>
              <a:buFont typeface="Arial"/>
              <a:buNone/>
            </a:pPr>
            <a:r>
              <a:rPr lang="en" sz="1200" dirty="0">
                <a:solidFill>
                  <a:schemeClr val="dk1"/>
                </a:solidFill>
                <a:latin typeface="Times New Roman"/>
                <a:ea typeface="Times New Roman"/>
                <a:cs typeface="Times New Roman"/>
                <a:sym typeface="Times New Roman"/>
              </a:rPr>
              <a:t>The optimal number of splits in JMP is 40, which results in a validation R</a:t>
            </a:r>
            <a:r>
              <a:rPr lang="en" sz="1200" baseline="30000" dirty="0">
                <a:solidFill>
                  <a:schemeClr val="dk1"/>
                </a:solidFill>
                <a:latin typeface="Times New Roman"/>
                <a:ea typeface="Times New Roman"/>
                <a:cs typeface="Times New Roman"/>
                <a:sym typeface="Times New Roman"/>
              </a:rPr>
              <a:t>2</a:t>
            </a:r>
            <a:r>
              <a:rPr lang="en" sz="1200" dirty="0">
                <a:solidFill>
                  <a:schemeClr val="dk1"/>
                </a:solidFill>
                <a:latin typeface="Times New Roman"/>
                <a:ea typeface="Times New Roman"/>
                <a:cs typeface="Times New Roman"/>
                <a:sym typeface="Times New Roman"/>
              </a:rPr>
              <a:t> value of 0.64. To make the tree more accessible, the tree was pruned down from 40 splits to 10. The resulting R</a:t>
            </a:r>
            <a:r>
              <a:rPr lang="en" sz="1200" baseline="30000" dirty="0">
                <a:solidFill>
                  <a:schemeClr val="dk1"/>
                </a:solidFill>
                <a:latin typeface="Times New Roman"/>
                <a:ea typeface="Times New Roman"/>
                <a:cs typeface="Times New Roman"/>
                <a:sym typeface="Times New Roman"/>
              </a:rPr>
              <a:t>2</a:t>
            </a:r>
            <a:r>
              <a:rPr lang="en" sz="1200" dirty="0">
                <a:solidFill>
                  <a:schemeClr val="dk1"/>
                </a:solidFill>
                <a:latin typeface="Times New Roman"/>
                <a:ea typeface="Times New Roman"/>
                <a:cs typeface="Times New Roman"/>
                <a:sym typeface="Times New Roman"/>
              </a:rPr>
              <a:t> value is 0.6. While this is not the optimal R</a:t>
            </a:r>
            <a:r>
              <a:rPr lang="en" sz="1200" baseline="30000" dirty="0">
                <a:solidFill>
                  <a:schemeClr val="dk1"/>
                </a:solidFill>
                <a:latin typeface="Times New Roman"/>
                <a:ea typeface="Times New Roman"/>
                <a:cs typeface="Times New Roman"/>
                <a:sym typeface="Times New Roman"/>
              </a:rPr>
              <a:t>2</a:t>
            </a:r>
            <a:r>
              <a:rPr lang="en" sz="1200" dirty="0">
                <a:solidFill>
                  <a:schemeClr val="dk1"/>
                </a:solidFill>
                <a:latin typeface="Times New Roman"/>
                <a:ea typeface="Times New Roman"/>
                <a:cs typeface="Times New Roman"/>
                <a:sym typeface="Times New Roman"/>
              </a:rPr>
              <a:t> value achievable in this dataset, the extra 4% improvement in R</a:t>
            </a:r>
            <a:r>
              <a:rPr lang="en" sz="1200" baseline="30000" dirty="0">
                <a:solidFill>
                  <a:schemeClr val="dk1"/>
                </a:solidFill>
                <a:latin typeface="Times New Roman"/>
                <a:ea typeface="Times New Roman"/>
                <a:cs typeface="Times New Roman"/>
                <a:sym typeface="Times New Roman"/>
              </a:rPr>
              <a:t>2</a:t>
            </a:r>
            <a:r>
              <a:rPr lang="en" sz="1200" dirty="0">
                <a:solidFill>
                  <a:schemeClr val="dk1"/>
                </a:solidFill>
                <a:latin typeface="Times New Roman"/>
                <a:ea typeface="Times New Roman"/>
                <a:cs typeface="Times New Roman"/>
                <a:sym typeface="Times New Roman"/>
              </a:rPr>
              <a:t> came at the cost of 30 additional tree splits, which is only a 0.0013 per additional split, so we felt that a business leader would be more interested in a smaller tree that still has a strong predictive output. Thus, this decision tree has a generalized R</a:t>
            </a:r>
            <a:r>
              <a:rPr lang="en" sz="1200" baseline="30000" dirty="0">
                <a:solidFill>
                  <a:schemeClr val="dk1"/>
                </a:solidFill>
                <a:latin typeface="Times New Roman"/>
                <a:ea typeface="Times New Roman"/>
                <a:cs typeface="Times New Roman"/>
                <a:sym typeface="Times New Roman"/>
              </a:rPr>
              <a:t>2</a:t>
            </a:r>
            <a:r>
              <a:rPr lang="en" sz="1200" dirty="0">
                <a:solidFill>
                  <a:schemeClr val="dk1"/>
                </a:solidFill>
                <a:latin typeface="Times New Roman"/>
                <a:ea typeface="Times New Roman"/>
                <a:cs typeface="Times New Roman"/>
                <a:sym typeface="Times New Roman"/>
              </a:rPr>
              <a:t> value of 0.75 (25% higher than the logistic regression model), a RASE value of 0.29, and a misclassification rate of only 11%. This decision tree has a specificity score of 89% (3% lower than the linear regression model) but a sensitivity score of 89%, which is 17% higher than that of the logistic regression model. The decision tree splits based on </a:t>
            </a:r>
            <a:r>
              <a:rPr lang="en" sz="1200" dirty="0" err="1">
                <a:solidFill>
                  <a:schemeClr val="dk1"/>
                </a:solidFill>
                <a:latin typeface="Times New Roman"/>
                <a:ea typeface="Times New Roman"/>
                <a:cs typeface="Times New Roman"/>
                <a:sym typeface="Times New Roman"/>
              </a:rPr>
              <a:t>PageValues</a:t>
            </a:r>
            <a:r>
              <a:rPr lang="en" sz="1200" dirty="0">
                <a:solidFill>
                  <a:schemeClr val="dk1"/>
                </a:solidFill>
                <a:latin typeface="Times New Roman"/>
                <a:ea typeface="Times New Roman"/>
                <a:cs typeface="Times New Roman"/>
                <a:sym typeface="Times New Roman"/>
              </a:rPr>
              <a:t>, Administrative, Month (6 different splits for month in total), </a:t>
            </a:r>
            <a:r>
              <a:rPr lang="en" sz="1200" dirty="0" err="1">
                <a:solidFill>
                  <a:schemeClr val="dk1"/>
                </a:solidFill>
                <a:latin typeface="Times New Roman"/>
                <a:ea typeface="Times New Roman"/>
                <a:cs typeface="Times New Roman"/>
                <a:sym typeface="Times New Roman"/>
              </a:rPr>
              <a:t>BounceRates</a:t>
            </a:r>
            <a:r>
              <a:rPr lang="en" sz="1200" dirty="0">
                <a:solidFill>
                  <a:schemeClr val="dk1"/>
                </a:solidFill>
                <a:latin typeface="Times New Roman"/>
                <a:ea typeface="Times New Roman"/>
                <a:cs typeface="Times New Roman"/>
                <a:sym typeface="Times New Roman"/>
              </a:rPr>
              <a:t>, and </a:t>
            </a:r>
            <a:r>
              <a:rPr lang="en" sz="1200" dirty="0" err="1">
                <a:solidFill>
                  <a:schemeClr val="dk1"/>
                </a:solidFill>
                <a:latin typeface="Times New Roman"/>
                <a:ea typeface="Times New Roman"/>
                <a:cs typeface="Times New Roman"/>
                <a:sym typeface="Times New Roman"/>
              </a:rPr>
              <a:t>ProductRelated</a:t>
            </a:r>
            <a:r>
              <a:rPr lang="en" sz="1200" dirty="0">
                <a:solidFill>
                  <a:schemeClr val="dk1"/>
                </a:solidFill>
                <a:latin typeface="Times New Roman"/>
                <a:ea typeface="Times New Roman"/>
                <a:cs typeface="Times New Roman"/>
                <a:sym typeface="Times New Roman"/>
              </a:rPr>
              <a:t>. Notably, Administrative and </a:t>
            </a:r>
            <a:r>
              <a:rPr lang="en" sz="1200" dirty="0" err="1">
                <a:solidFill>
                  <a:schemeClr val="dk1"/>
                </a:solidFill>
                <a:latin typeface="Times New Roman"/>
                <a:ea typeface="Times New Roman"/>
                <a:cs typeface="Times New Roman"/>
                <a:sym typeface="Times New Roman"/>
              </a:rPr>
              <a:t>BounceRates</a:t>
            </a:r>
            <a:r>
              <a:rPr lang="en" sz="1200" dirty="0">
                <a:solidFill>
                  <a:schemeClr val="dk1"/>
                </a:solidFill>
                <a:latin typeface="Times New Roman"/>
                <a:ea typeface="Times New Roman"/>
                <a:cs typeface="Times New Roman"/>
                <a:sym typeface="Times New Roman"/>
              </a:rPr>
              <a:t> did not meet the 0.05 significance level of the logistic regression model, but do have significance in reducing entropy in the decision tree model. </a:t>
            </a:r>
            <a:r>
              <a:rPr lang="en" sz="1200" dirty="0" err="1">
                <a:solidFill>
                  <a:schemeClr val="dk1"/>
                </a:solidFill>
                <a:latin typeface="Times New Roman"/>
                <a:ea typeface="Times New Roman"/>
                <a:cs typeface="Times New Roman"/>
                <a:sym typeface="Times New Roman"/>
              </a:rPr>
              <a:t>PageValues</a:t>
            </a:r>
            <a:r>
              <a:rPr lang="en" sz="1200" dirty="0">
                <a:solidFill>
                  <a:schemeClr val="dk1"/>
                </a:solidFill>
                <a:latin typeface="Times New Roman"/>
                <a:ea typeface="Times New Roman"/>
                <a:cs typeface="Times New Roman"/>
                <a:sym typeface="Times New Roman"/>
              </a:rPr>
              <a:t> and Month appear in both models. The decision tree model’s ROC curve has an AUC value of 0.95, which is nearly perfect.</a:t>
            </a:r>
            <a:endParaRPr sz="1200" dirty="0">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126bd066ea0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126bd066ea0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457200" algn="just" rtl="0">
              <a:spcBef>
                <a:spcPts val="600"/>
              </a:spcBef>
              <a:spcAft>
                <a:spcPts val="600"/>
              </a:spcAft>
              <a:buClr>
                <a:schemeClr val="dk1"/>
              </a:buClr>
              <a:buSzPts val="1100"/>
              <a:buFont typeface="Arial"/>
              <a:buNone/>
            </a:pPr>
            <a:r>
              <a:rPr lang="en" sz="1200" dirty="0">
                <a:solidFill>
                  <a:schemeClr val="dk1"/>
                </a:solidFill>
                <a:latin typeface="Times New Roman"/>
                <a:ea typeface="Times New Roman"/>
                <a:cs typeface="Times New Roman"/>
                <a:sym typeface="Times New Roman"/>
              </a:rPr>
              <a:t>Our final model considered for this project is a neural network model, which we built using only the 10 variables with p-values less than 0.05 from the full logistic regression model. When building neural network models, a common practice is to assign a number of units in the first hidden layer of the model equal to twice the number of predictor variables supplied to the model. So, the model built for this project is built using the hyperbolic tangent activation function, the holdback validation method, and 20 units in the first hidden layer of the model. The model results, found in </a:t>
            </a:r>
            <a:r>
              <a:rPr lang="en" sz="1200" u="sng" dirty="0">
                <a:solidFill>
                  <a:srgbClr val="1155CC"/>
                </a:solidFill>
                <a:latin typeface="Times New Roman"/>
                <a:ea typeface="Times New Roman"/>
                <a:cs typeface="Times New Roman"/>
                <a:sym typeface="Times New Roman"/>
                <a:hlinkClick r:id="rId3">
                  <a:extLst>
                    <a:ext uri="{A12FA001-AC4F-418D-AE19-62706E023703}">
                      <ahyp:hlinkClr xmlns:ahyp="http://schemas.microsoft.com/office/drawing/2018/hyperlinkcolor" val="tx"/>
                    </a:ext>
                  </a:extLst>
                </a:hlinkClick>
              </a:rPr>
              <a:t>Appendix D</a:t>
            </a:r>
            <a:r>
              <a:rPr lang="en" sz="1200" dirty="0">
                <a:solidFill>
                  <a:schemeClr val="dk1"/>
                </a:solidFill>
                <a:latin typeface="Times New Roman"/>
                <a:ea typeface="Times New Roman"/>
                <a:cs typeface="Times New Roman"/>
                <a:sym typeface="Times New Roman"/>
              </a:rPr>
              <a:t>, indicate a generalized R</a:t>
            </a:r>
            <a:r>
              <a:rPr lang="en" sz="1200" baseline="30000" dirty="0">
                <a:solidFill>
                  <a:schemeClr val="dk1"/>
                </a:solidFill>
                <a:latin typeface="Times New Roman"/>
                <a:ea typeface="Times New Roman"/>
                <a:cs typeface="Times New Roman"/>
                <a:sym typeface="Times New Roman"/>
              </a:rPr>
              <a:t>2</a:t>
            </a:r>
            <a:r>
              <a:rPr lang="en" sz="1200" dirty="0">
                <a:solidFill>
                  <a:schemeClr val="dk1"/>
                </a:solidFill>
                <a:latin typeface="Times New Roman"/>
                <a:ea typeface="Times New Roman"/>
                <a:cs typeface="Times New Roman"/>
                <a:sym typeface="Times New Roman"/>
              </a:rPr>
              <a:t> value of 0.75, a RASE of 0.28, a MAD of 0.17, and a misclassification rate of 11%. The model correctly predicts true positive cases with 90% accuracy, and true negative cases with 89% accuracy. Notably, of all the models built for this project, this is the only model that predicts true positive cases with better accuracy than true negative cases. Further, the AUC value of the ROC Curve found in </a:t>
            </a:r>
            <a:r>
              <a:rPr lang="en" sz="1200" u="sng" dirty="0">
                <a:solidFill>
                  <a:srgbClr val="1155CC"/>
                </a:solidFill>
                <a:latin typeface="Times New Roman"/>
                <a:ea typeface="Times New Roman"/>
                <a:cs typeface="Times New Roman"/>
                <a:sym typeface="Times New Roman"/>
                <a:hlinkClick r:id="rId3">
                  <a:extLst>
                    <a:ext uri="{A12FA001-AC4F-418D-AE19-62706E023703}">
                      <ahyp:hlinkClr xmlns:ahyp="http://schemas.microsoft.com/office/drawing/2018/hyperlinkcolor" val="tx"/>
                    </a:ext>
                  </a:extLst>
                </a:hlinkClick>
              </a:rPr>
              <a:t>Appendix D</a:t>
            </a:r>
            <a:r>
              <a:rPr lang="en" sz="1200" dirty="0">
                <a:solidFill>
                  <a:schemeClr val="dk1"/>
                </a:solidFill>
                <a:latin typeface="Times New Roman"/>
                <a:ea typeface="Times New Roman"/>
                <a:cs typeface="Times New Roman"/>
                <a:sym typeface="Times New Roman"/>
              </a:rPr>
              <a:t> is 0.95, indicative of a nearly-perfect model for predicting true positive outcomes. While this model performs very well in predicting customer conversions using predictor variables already identified as having significance on the outcome of the target variable, the functionality of a neural network is not as readily apparent as a regression or decision tree model. This can lead to uncertainty or distrust of neural networks because these models are more difficult to understand and/or explain to other stakeholders, especially management. </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126bd066ea0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126bd066ea0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This compares the three models’ statistics altogether. The highest </a:t>
            </a:r>
            <a:r>
              <a:rPr lang="en" dirty="0" err="1"/>
              <a:t>RSquare</a:t>
            </a:r>
            <a:r>
              <a:rPr lang="en" dirty="0"/>
              <a:t> is a tie between Decision Tree and Neural Network models at 0.75 and the lowest misclassification rate of 11% as well as the lowest RASE of 0.29.</a:t>
            </a: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125f68dd20a_0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125f68dd20a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As mentioned in the model comparison slide, the neural network and decision tree model have similar evaluation results. However, the deciding factor also included the factor of which model would easily be understood by the audience. Hence, the decision tree model is chosen, as it is easier to interpret and visually understand when compared to a neural network.</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accent6"/>
        </a:solidFill>
        <a:effectLst/>
      </p:bgPr>
    </p:bg>
    <p:spTree>
      <p:nvGrpSpPr>
        <p:cNvPr id="1" name="Shape 9"/>
        <p:cNvGrpSpPr/>
        <p:nvPr/>
      </p:nvGrpSpPr>
      <p:grpSpPr>
        <a:xfrm>
          <a:off x="0" y="0"/>
          <a:ext cx="0" cy="0"/>
          <a:chOff x="0" y="0"/>
          <a:chExt cx="0" cy="0"/>
        </a:xfrm>
      </p:grpSpPr>
      <p:sp>
        <p:nvSpPr>
          <p:cNvPr id="10" name="Google Shape;10;p2"/>
          <p:cNvSpPr/>
          <p:nvPr/>
        </p:nvSpPr>
        <p:spPr>
          <a:xfrm>
            <a:off x="31" y="2824500"/>
            <a:ext cx="7370400" cy="23190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flipH="1">
            <a:off x="3582600" y="1550700"/>
            <a:ext cx="5561400" cy="35928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rot="10800000">
            <a:off x="5058905" y="0"/>
            <a:ext cx="4085100" cy="20526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20327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 name="Google Shape;14;p2"/>
          <p:cNvGrpSpPr/>
          <p:nvPr/>
        </p:nvGrpSpPr>
        <p:grpSpPr>
          <a:xfrm>
            <a:off x="255200" y="592"/>
            <a:ext cx="2250363" cy="1044300"/>
            <a:chOff x="255200" y="592"/>
            <a:chExt cx="2250363" cy="1044300"/>
          </a:xfrm>
        </p:grpSpPr>
        <p:sp>
          <p:nvSpPr>
            <p:cNvPr id="15" name="Google Shape;15;p2"/>
            <p:cNvSpPr/>
            <p:nvPr/>
          </p:nvSpPr>
          <p:spPr>
            <a:xfrm>
              <a:off x="764063"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509632"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255200"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18;p2"/>
          <p:cNvGrpSpPr/>
          <p:nvPr/>
        </p:nvGrpSpPr>
        <p:grpSpPr>
          <a:xfrm>
            <a:off x="905395" y="592"/>
            <a:ext cx="2250363" cy="1044300"/>
            <a:chOff x="905395" y="592"/>
            <a:chExt cx="2250363" cy="1044300"/>
          </a:xfrm>
        </p:grpSpPr>
        <p:sp>
          <p:nvSpPr>
            <p:cNvPr id="19" name="Google Shape;19;p2"/>
            <p:cNvSpPr/>
            <p:nvPr/>
          </p:nvSpPr>
          <p:spPr>
            <a:xfrm>
              <a:off x="1414258"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1159826"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905395"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 name="Google Shape;22;p2"/>
          <p:cNvGrpSpPr/>
          <p:nvPr/>
        </p:nvGrpSpPr>
        <p:grpSpPr>
          <a:xfrm>
            <a:off x="7057468" y="5088"/>
            <a:ext cx="1851282" cy="752108"/>
            <a:chOff x="6917201" y="0"/>
            <a:chExt cx="2227777" cy="863400"/>
          </a:xfrm>
        </p:grpSpPr>
        <p:sp>
          <p:nvSpPr>
            <p:cNvPr id="23" name="Google Shape;23;p2"/>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 name="Google Shape;26;p2"/>
          <p:cNvGrpSpPr/>
          <p:nvPr/>
        </p:nvGrpSpPr>
        <p:grpSpPr>
          <a:xfrm>
            <a:off x="6553032" y="4217852"/>
            <a:ext cx="2389068" cy="925737"/>
            <a:chOff x="6917201" y="0"/>
            <a:chExt cx="2227777" cy="863400"/>
          </a:xfrm>
        </p:grpSpPr>
        <p:sp>
          <p:nvSpPr>
            <p:cNvPr id="27" name="Google Shape;27;p2"/>
            <p:cNvSpPr/>
            <p:nvPr/>
          </p:nvSpPr>
          <p:spPr>
            <a:xfrm>
              <a:off x="7641677"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7279439"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6917201"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 name="Google Shape;30;p2"/>
          <p:cNvGrpSpPr/>
          <p:nvPr/>
        </p:nvGrpSpPr>
        <p:grpSpPr>
          <a:xfrm>
            <a:off x="199149" y="4055652"/>
            <a:ext cx="2795414" cy="1083308"/>
            <a:chOff x="6917201" y="0"/>
            <a:chExt cx="2227777" cy="863400"/>
          </a:xfrm>
        </p:grpSpPr>
        <p:sp>
          <p:nvSpPr>
            <p:cNvPr id="31" name="Google Shape;31;p2"/>
            <p:cNvSpPr/>
            <p:nvPr/>
          </p:nvSpPr>
          <p:spPr>
            <a:xfrm>
              <a:off x="7641677"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7279439"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6917201"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 name="Google Shape;34;p2"/>
          <p:cNvSpPr txBox="1">
            <a:spLocks noGrp="1"/>
          </p:cNvSpPr>
          <p:nvPr>
            <p:ph type="ctrTitle"/>
          </p:nvPr>
        </p:nvSpPr>
        <p:spPr>
          <a:xfrm>
            <a:off x="1858703" y="1822833"/>
            <a:ext cx="5361300" cy="14481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3800"/>
              <a:buNone/>
              <a:defRPr sz="3800"/>
            </a:lvl1pPr>
            <a:lvl2pPr lvl="1" algn="ctr" rtl="0">
              <a:spcBef>
                <a:spcPts val="0"/>
              </a:spcBef>
              <a:spcAft>
                <a:spcPts val="0"/>
              </a:spcAft>
              <a:buSzPts val="3800"/>
              <a:buNone/>
              <a:defRPr sz="3800"/>
            </a:lvl2pPr>
            <a:lvl3pPr lvl="2" algn="ctr" rtl="0">
              <a:spcBef>
                <a:spcPts val="0"/>
              </a:spcBef>
              <a:spcAft>
                <a:spcPts val="0"/>
              </a:spcAft>
              <a:buSzPts val="3800"/>
              <a:buNone/>
              <a:defRPr sz="3800"/>
            </a:lvl3pPr>
            <a:lvl4pPr lvl="3" algn="ctr" rtl="0">
              <a:spcBef>
                <a:spcPts val="0"/>
              </a:spcBef>
              <a:spcAft>
                <a:spcPts val="0"/>
              </a:spcAft>
              <a:buSzPts val="3800"/>
              <a:buNone/>
              <a:defRPr sz="3800"/>
            </a:lvl4pPr>
            <a:lvl5pPr lvl="4" algn="ctr" rtl="0">
              <a:spcBef>
                <a:spcPts val="0"/>
              </a:spcBef>
              <a:spcAft>
                <a:spcPts val="0"/>
              </a:spcAft>
              <a:buSzPts val="3800"/>
              <a:buNone/>
              <a:defRPr sz="3800"/>
            </a:lvl5pPr>
            <a:lvl6pPr lvl="5" algn="ctr" rtl="0">
              <a:spcBef>
                <a:spcPts val="0"/>
              </a:spcBef>
              <a:spcAft>
                <a:spcPts val="0"/>
              </a:spcAft>
              <a:buSzPts val="3800"/>
              <a:buNone/>
              <a:defRPr sz="3800"/>
            </a:lvl6pPr>
            <a:lvl7pPr lvl="6" algn="ctr" rtl="0">
              <a:spcBef>
                <a:spcPts val="0"/>
              </a:spcBef>
              <a:spcAft>
                <a:spcPts val="0"/>
              </a:spcAft>
              <a:buSzPts val="3800"/>
              <a:buNone/>
              <a:defRPr sz="3800"/>
            </a:lvl7pPr>
            <a:lvl8pPr lvl="7" algn="ctr" rtl="0">
              <a:spcBef>
                <a:spcPts val="0"/>
              </a:spcBef>
              <a:spcAft>
                <a:spcPts val="0"/>
              </a:spcAft>
              <a:buSzPts val="3800"/>
              <a:buNone/>
              <a:defRPr sz="3800"/>
            </a:lvl8pPr>
            <a:lvl9pPr lvl="8" algn="ctr" rtl="0">
              <a:spcBef>
                <a:spcPts val="0"/>
              </a:spcBef>
              <a:spcAft>
                <a:spcPts val="0"/>
              </a:spcAft>
              <a:buSzPts val="3800"/>
              <a:buNone/>
              <a:defRPr sz="3800"/>
            </a:lvl9pPr>
          </a:lstStyle>
          <a:p>
            <a:endParaRPr/>
          </a:p>
        </p:txBody>
      </p:sp>
      <p:sp>
        <p:nvSpPr>
          <p:cNvPr id="35" name="Google Shape;35;p2"/>
          <p:cNvSpPr txBox="1">
            <a:spLocks noGrp="1"/>
          </p:cNvSpPr>
          <p:nvPr>
            <p:ph type="subTitle" idx="1"/>
          </p:nvPr>
        </p:nvSpPr>
        <p:spPr>
          <a:xfrm>
            <a:off x="1858700" y="3413158"/>
            <a:ext cx="5361300" cy="52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Clr>
                <a:schemeClr val="lt1"/>
              </a:buClr>
              <a:buSzPts val="1600"/>
              <a:buNone/>
              <a:defRPr sz="1600">
                <a:solidFill>
                  <a:schemeClr val="lt1"/>
                </a:solidFill>
              </a:defRPr>
            </a:lvl1pPr>
            <a:lvl2pPr lvl="1" algn="ctr" rtl="0">
              <a:lnSpc>
                <a:spcPct val="100000"/>
              </a:lnSpc>
              <a:spcBef>
                <a:spcPts val="0"/>
              </a:spcBef>
              <a:spcAft>
                <a:spcPts val="0"/>
              </a:spcAft>
              <a:buClr>
                <a:schemeClr val="lt1"/>
              </a:buClr>
              <a:buSzPts val="1600"/>
              <a:buNone/>
              <a:defRPr sz="1600">
                <a:solidFill>
                  <a:schemeClr val="lt1"/>
                </a:solidFill>
              </a:defRPr>
            </a:lvl2pPr>
            <a:lvl3pPr lvl="2" algn="ctr" rtl="0">
              <a:lnSpc>
                <a:spcPct val="100000"/>
              </a:lnSpc>
              <a:spcBef>
                <a:spcPts val="0"/>
              </a:spcBef>
              <a:spcAft>
                <a:spcPts val="0"/>
              </a:spcAft>
              <a:buClr>
                <a:schemeClr val="lt1"/>
              </a:buClr>
              <a:buSzPts val="1600"/>
              <a:buNone/>
              <a:defRPr sz="1600">
                <a:solidFill>
                  <a:schemeClr val="lt1"/>
                </a:solidFill>
              </a:defRPr>
            </a:lvl3pPr>
            <a:lvl4pPr lvl="3" algn="ctr" rtl="0">
              <a:lnSpc>
                <a:spcPct val="100000"/>
              </a:lnSpc>
              <a:spcBef>
                <a:spcPts val="0"/>
              </a:spcBef>
              <a:spcAft>
                <a:spcPts val="0"/>
              </a:spcAft>
              <a:buClr>
                <a:schemeClr val="lt1"/>
              </a:buClr>
              <a:buSzPts val="1600"/>
              <a:buNone/>
              <a:defRPr sz="1600">
                <a:solidFill>
                  <a:schemeClr val="lt1"/>
                </a:solidFill>
              </a:defRPr>
            </a:lvl4pPr>
            <a:lvl5pPr lvl="4" algn="ctr" rtl="0">
              <a:lnSpc>
                <a:spcPct val="100000"/>
              </a:lnSpc>
              <a:spcBef>
                <a:spcPts val="0"/>
              </a:spcBef>
              <a:spcAft>
                <a:spcPts val="0"/>
              </a:spcAft>
              <a:buClr>
                <a:schemeClr val="lt1"/>
              </a:buClr>
              <a:buSzPts val="1600"/>
              <a:buNone/>
              <a:defRPr sz="1600">
                <a:solidFill>
                  <a:schemeClr val="lt1"/>
                </a:solidFill>
              </a:defRPr>
            </a:lvl5pPr>
            <a:lvl6pPr lvl="5" algn="ctr" rtl="0">
              <a:lnSpc>
                <a:spcPct val="100000"/>
              </a:lnSpc>
              <a:spcBef>
                <a:spcPts val="0"/>
              </a:spcBef>
              <a:spcAft>
                <a:spcPts val="0"/>
              </a:spcAft>
              <a:buClr>
                <a:schemeClr val="lt1"/>
              </a:buClr>
              <a:buSzPts val="1600"/>
              <a:buNone/>
              <a:defRPr sz="1600">
                <a:solidFill>
                  <a:schemeClr val="lt1"/>
                </a:solidFill>
              </a:defRPr>
            </a:lvl6pPr>
            <a:lvl7pPr lvl="6" algn="ctr" rtl="0">
              <a:lnSpc>
                <a:spcPct val="100000"/>
              </a:lnSpc>
              <a:spcBef>
                <a:spcPts val="0"/>
              </a:spcBef>
              <a:spcAft>
                <a:spcPts val="0"/>
              </a:spcAft>
              <a:buClr>
                <a:schemeClr val="lt1"/>
              </a:buClr>
              <a:buSzPts val="1600"/>
              <a:buNone/>
              <a:defRPr sz="1600">
                <a:solidFill>
                  <a:schemeClr val="lt1"/>
                </a:solidFill>
              </a:defRPr>
            </a:lvl7pPr>
            <a:lvl8pPr lvl="7" algn="ctr" rtl="0">
              <a:lnSpc>
                <a:spcPct val="100000"/>
              </a:lnSpc>
              <a:spcBef>
                <a:spcPts val="0"/>
              </a:spcBef>
              <a:spcAft>
                <a:spcPts val="0"/>
              </a:spcAft>
              <a:buClr>
                <a:schemeClr val="lt1"/>
              </a:buClr>
              <a:buSzPts val="1600"/>
              <a:buNone/>
              <a:defRPr sz="1600">
                <a:solidFill>
                  <a:schemeClr val="lt1"/>
                </a:solidFill>
              </a:defRPr>
            </a:lvl8pPr>
            <a:lvl9pPr lvl="8" algn="ctr" rtl="0">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36" name="Google Shape;36;p2"/>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3"/>
        </a:solidFill>
        <a:effectLst/>
      </p:bgPr>
    </p:bg>
    <p:spTree>
      <p:nvGrpSpPr>
        <p:cNvPr id="1" name="Shape 37"/>
        <p:cNvGrpSpPr/>
        <p:nvPr/>
      </p:nvGrpSpPr>
      <p:grpSpPr>
        <a:xfrm>
          <a:off x="0" y="0"/>
          <a:ext cx="0" cy="0"/>
          <a:chOff x="0" y="0"/>
          <a:chExt cx="0" cy="0"/>
        </a:xfrm>
      </p:grpSpPr>
      <p:sp>
        <p:nvSpPr>
          <p:cNvPr id="38" name="Google Shape;38;p3"/>
          <p:cNvSpPr/>
          <p:nvPr/>
        </p:nvSpPr>
        <p:spPr>
          <a:xfrm flipH="1">
            <a:off x="4757100" y="2309400"/>
            <a:ext cx="4386900" cy="2834100"/>
          </a:xfrm>
          <a:prstGeom prst="rtTriangl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 name="Google Shape;39;p3"/>
          <p:cNvGrpSpPr/>
          <p:nvPr/>
        </p:nvGrpSpPr>
        <p:grpSpPr>
          <a:xfrm>
            <a:off x="5594191" y="3961115"/>
            <a:ext cx="2910145" cy="1182340"/>
            <a:chOff x="6917201" y="0"/>
            <a:chExt cx="2227777" cy="863400"/>
          </a:xfrm>
        </p:grpSpPr>
        <p:sp>
          <p:nvSpPr>
            <p:cNvPr id="40" name="Google Shape;40;p3"/>
            <p:cNvSpPr/>
            <p:nvPr/>
          </p:nvSpPr>
          <p:spPr>
            <a:xfrm>
              <a:off x="7641677"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3"/>
            <p:cNvSpPr/>
            <p:nvPr/>
          </p:nvSpPr>
          <p:spPr>
            <a:xfrm>
              <a:off x="7279439"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3"/>
            <p:cNvSpPr/>
            <p:nvPr/>
          </p:nvSpPr>
          <p:spPr>
            <a:xfrm>
              <a:off x="6917201"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 name="Google Shape;43;p3"/>
          <p:cNvGrpSpPr/>
          <p:nvPr/>
        </p:nvGrpSpPr>
        <p:grpSpPr>
          <a:xfrm>
            <a:off x="199149" y="2"/>
            <a:ext cx="2795414" cy="1083308"/>
            <a:chOff x="6917201" y="0"/>
            <a:chExt cx="2227777" cy="863400"/>
          </a:xfrm>
        </p:grpSpPr>
        <p:sp>
          <p:nvSpPr>
            <p:cNvPr id="44" name="Google Shape;44;p3"/>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3"/>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3"/>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 name="Google Shape;47;p3"/>
          <p:cNvSpPr txBox="1">
            <a:spLocks noGrp="1"/>
          </p:cNvSpPr>
          <p:nvPr>
            <p:ph type="title"/>
          </p:nvPr>
        </p:nvSpPr>
        <p:spPr>
          <a:xfrm>
            <a:off x="1888684" y="1746100"/>
            <a:ext cx="5377500" cy="16461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chemeClr val="dk2"/>
              </a:buClr>
              <a:buSzPts val="3200"/>
              <a:buNone/>
              <a:defRPr sz="3200">
                <a:solidFill>
                  <a:schemeClr val="dk2"/>
                </a:solidFill>
              </a:defRPr>
            </a:lvl1pPr>
            <a:lvl2pPr lvl="1" algn="ctr" rtl="0">
              <a:spcBef>
                <a:spcPts val="0"/>
              </a:spcBef>
              <a:spcAft>
                <a:spcPts val="0"/>
              </a:spcAft>
              <a:buClr>
                <a:schemeClr val="dk2"/>
              </a:buClr>
              <a:buSzPts val="3200"/>
              <a:buNone/>
              <a:defRPr sz="3200">
                <a:solidFill>
                  <a:schemeClr val="dk2"/>
                </a:solidFill>
              </a:defRPr>
            </a:lvl2pPr>
            <a:lvl3pPr lvl="2" algn="ctr" rtl="0">
              <a:spcBef>
                <a:spcPts val="0"/>
              </a:spcBef>
              <a:spcAft>
                <a:spcPts val="0"/>
              </a:spcAft>
              <a:buClr>
                <a:schemeClr val="dk2"/>
              </a:buClr>
              <a:buSzPts val="3200"/>
              <a:buNone/>
              <a:defRPr sz="3200">
                <a:solidFill>
                  <a:schemeClr val="dk2"/>
                </a:solidFill>
              </a:defRPr>
            </a:lvl3pPr>
            <a:lvl4pPr lvl="3" algn="ctr" rtl="0">
              <a:spcBef>
                <a:spcPts val="0"/>
              </a:spcBef>
              <a:spcAft>
                <a:spcPts val="0"/>
              </a:spcAft>
              <a:buClr>
                <a:schemeClr val="dk2"/>
              </a:buClr>
              <a:buSzPts val="3200"/>
              <a:buNone/>
              <a:defRPr sz="3200">
                <a:solidFill>
                  <a:schemeClr val="dk2"/>
                </a:solidFill>
              </a:defRPr>
            </a:lvl4pPr>
            <a:lvl5pPr lvl="4" algn="ctr" rtl="0">
              <a:spcBef>
                <a:spcPts val="0"/>
              </a:spcBef>
              <a:spcAft>
                <a:spcPts val="0"/>
              </a:spcAft>
              <a:buClr>
                <a:schemeClr val="dk2"/>
              </a:buClr>
              <a:buSzPts val="3200"/>
              <a:buNone/>
              <a:defRPr sz="3200">
                <a:solidFill>
                  <a:schemeClr val="dk2"/>
                </a:solidFill>
              </a:defRPr>
            </a:lvl5pPr>
            <a:lvl6pPr lvl="5" algn="ctr" rtl="0">
              <a:spcBef>
                <a:spcPts val="0"/>
              </a:spcBef>
              <a:spcAft>
                <a:spcPts val="0"/>
              </a:spcAft>
              <a:buClr>
                <a:schemeClr val="dk2"/>
              </a:buClr>
              <a:buSzPts val="3200"/>
              <a:buNone/>
              <a:defRPr sz="3200">
                <a:solidFill>
                  <a:schemeClr val="dk2"/>
                </a:solidFill>
              </a:defRPr>
            </a:lvl6pPr>
            <a:lvl7pPr lvl="6" algn="ctr" rtl="0">
              <a:spcBef>
                <a:spcPts val="0"/>
              </a:spcBef>
              <a:spcAft>
                <a:spcPts val="0"/>
              </a:spcAft>
              <a:buClr>
                <a:schemeClr val="dk2"/>
              </a:buClr>
              <a:buSzPts val="3200"/>
              <a:buNone/>
              <a:defRPr sz="3200">
                <a:solidFill>
                  <a:schemeClr val="dk2"/>
                </a:solidFill>
              </a:defRPr>
            </a:lvl7pPr>
            <a:lvl8pPr lvl="7" algn="ctr" rtl="0">
              <a:spcBef>
                <a:spcPts val="0"/>
              </a:spcBef>
              <a:spcAft>
                <a:spcPts val="0"/>
              </a:spcAft>
              <a:buClr>
                <a:schemeClr val="dk2"/>
              </a:buClr>
              <a:buSzPts val="3200"/>
              <a:buNone/>
              <a:defRPr sz="3200">
                <a:solidFill>
                  <a:schemeClr val="dk2"/>
                </a:solidFill>
              </a:defRPr>
            </a:lvl8pPr>
            <a:lvl9pPr lvl="8" algn="ctr" rtl="0">
              <a:spcBef>
                <a:spcPts val="0"/>
              </a:spcBef>
              <a:spcAft>
                <a:spcPts val="0"/>
              </a:spcAft>
              <a:buClr>
                <a:schemeClr val="dk2"/>
              </a:buClr>
              <a:buSzPts val="3200"/>
              <a:buNone/>
              <a:defRPr sz="3200">
                <a:solidFill>
                  <a:schemeClr val="dk2"/>
                </a:solidFill>
              </a:defRPr>
            </a:lvl9pPr>
          </a:lstStyle>
          <a:p>
            <a:endParaRPr/>
          </a:p>
        </p:txBody>
      </p:sp>
      <p:sp>
        <p:nvSpPr>
          <p:cNvPr id="48" name="Google Shape;48;p3"/>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solidFill>
          <a:schemeClr val="dk2"/>
        </a:solidFill>
        <a:effectLst/>
      </p:bgPr>
    </p:bg>
    <p:spTree>
      <p:nvGrpSpPr>
        <p:cNvPr id="1" name="Shape 49"/>
        <p:cNvGrpSpPr/>
        <p:nvPr/>
      </p:nvGrpSpPr>
      <p:grpSpPr>
        <a:xfrm>
          <a:off x="0" y="0"/>
          <a:ext cx="0" cy="0"/>
          <a:chOff x="0" y="0"/>
          <a:chExt cx="0" cy="0"/>
        </a:xfrm>
      </p:grpSpPr>
      <p:sp>
        <p:nvSpPr>
          <p:cNvPr id="50" name="Google Shape;50;p4"/>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4"/>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4"/>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4"/>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endParaRPr/>
          </a:p>
        </p:txBody>
      </p:sp>
      <p:sp>
        <p:nvSpPr>
          <p:cNvPr id="54" name="Google Shape;54;p4"/>
          <p:cNvSpPr txBox="1">
            <a:spLocks noGrp="1"/>
          </p:cNvSpPr>
          <p:nvPr>
            <p:ph type="body" idx="1"/>
          </p:nvPr>
        </p:nvSpPr>
        <p:spPr>
          <a:xfrm>
            <a:off x="819150" y="1990725"/>
            <a:ext cx="7505700" cy="2448000"/>
          </a:xfrm>
          <a:prstGeom prst="rect">
            <a:avLst/>
          </a:prstGeom>
        </p:spPr>
        <p:txBody>
          <a:bodyPr spcFirstLastPara="1" wrap="square" lIns="91425" tIns="91425" rIns="91425" bIns="91425" anchor="t" anchorCtr="0">
            <a:normAutofit/>
          </a:bodyPr>
          <a:lstStyle>
            <a:lvl1pPr marL="457200" lvl="0" indent="-311150" rtl="0">
              <a:spcBef>
                <a:spcPts val="0"/>
              </a:spcBef>
              <a:spcAft>
                <a:spcPts val="0"/>
              </a:spcAft>
              <a:buSzPts val="1300"/>
              <a:buChar char="●"/>
              <a:defRPr/>
            </a:lvl1pPr>
            <a:lvl2pPr marL="914400" lvl="1" indent="-298450" rtl="0">
              <a:spcBef>
                <a:spcPts val="0"/>
              </a:spcBef>
              <a:spcAft>
                <a:spcPts val="0"/>
              </a:spcAft>
              <a:buSzPts val="1100"/>
              <a:buChar char="○"/>
              <a:defRPr/>
            </a:lvl2pPr>
            <a:lvl3pPr marL="1371600" lvl="2" indent="-298450" rtl="0">
              <a:spcBef>
                <a:spcPts val="0"/>
              </a:spcBef>
              <a:spcAft>
                <a:spcPts val="0"/>
              </a:spcAft>
              <a:buSzPts val="1100"/>
              <a:buChar char="■"/>
              <a:defRPr/>
            </a:lvl3pPr>
            <a:lvl4pPr marL="1828800" lvl="3" indent="-298450" rtl="0">
              <a:spcBef>
                <a:spcPts val="0"/>
              </a:spcBef>
              <a:spcAft>
                <a:spcPts val="0"/>
              </a:spcAft>
              <a:buSzPts val="1100"/>
              <a:buChar char="●"/>
              <a:defRPr/>
            </a:lvl4pPr>
            <a:lvl5pPr marL="2286000" lvl="4" indent="-298450" rtl="0">
              <a:spcBef>
                <a:spcPts val="0"/>
              </a:spcBef>
              <a:spcAft>
                <a:spcPts val="0"/>
              </a:spcAft>
              <a:buSzPts val="1100"/>
              <a:buChar char="○"/>
              <a:defRPr/>
            </a:lvl5pPr>
            <a:lvl6pPr marL="2743200" lvl="5" indent="-298450" rtl="0">
              <a:spcBef>
                <a:spcPts val="0"/>
              </a:spcBef>
              <a:spcAft>
                <a:spcPts val="0"/>
              </a:spcAft>
              <a:buSzPts val="1100"/>
              <a:buChar char="■"/>
              <a:defRPr/>
            </a:lvl6pPr>
            <a:lvl7pPr marL="3200400" lvl="6" indent="-298450" rtl="0">
              <a:spcBef>
                <a:spcPts val="0"/>
              </a:spcBef>
              <a:spcAft>
                <a:spcPts val="0"/>
              </a:spcAft>
              <a:buSzPts val="1100"/>
              <a:buChar char="●"/>
              <a:defRPr/>
            </a:lvl7pPr>
            <a:lvl8pPr marL="3657600" lvl="7" indent="-298450" rtl="0">
              <a:spcBef>
                <a:spcPts val="0"/>
              </a:spcBef>
              <a:spcAft>
                <a:spcPts val="0"/>
              </a:spcAft>
              <a:buSzPts val="1100"/>
              <a:buChar char="○"/>
              <a:defRPr/>
            </a:lvl8pPr>
            <a:lvl9pPr marL="4114800" lvl="8" indent="-298450" rtl="0">
              <a:spcBef>
                <a:spcPts val="0"/>
              </a:spcBef>
              <a:spcAft>
                <a:spcPts val="0"/>
              </a:spcAft>
              <a:buSzPts val="1100"/>
              <a:buChar char="■"/>
              <a:defRPr/>
            </a:lvl9pPr>
          </a:lstStyle>
          <a:p>
            <a:endParaRPr/>
          </a:p>
        </p:txBody>
      </p:sp>
      <p:sp>
        <p:nvSpPr>
          <p:cNvPr id="55" name="Google Shape;55;p4"/>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solidFill>
          <a:schemeClr val="dk2"/>
        </a:solidFill>
        <a:effectLst/>
      </p:bgPr>
    </p:bg>
    <p:spTree>
      <p:nvGrpSpPr>
        <p:cNvPr id="1" name="Shape 56"/>
        <p:cNvGrpSpPr/>
        <p:nvPr/>
      </p:nvGrpSpPr>
      <p:grpSpPr>
        <a:xfrm>
          <a:off x="0" y="0"/>
          <a:ext cx="0" cy="0"/>
          <a:chOff x="0" y="0"/>
          <a:chExt cx="0" cy="0"/>
        </a:xfrm>
      </p:grpSpPr>
      <p:sp>
        <p:nvSpPr>
          <p:cNvPr id="57" name="Google Shape;57;p5"/>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5"/>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5"/>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5"/>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endParaRPr/>
          </a:p>
        </p:txBody>
      </p:sp>
      <p:sp>
        <p:nvSpPr>
          <p:cNvPr id="61" name="Google Shape;61;p5"/>
          <p:cNvSpPr txBox="1">
            <a:spLocks noGrp="1"/>
          </p:cNvSpPr>
          <p:nvPr>
            <p:ph type="body" idx="1"/>
          </p:nvPr>
        </p:nvSpPr>
        <p:spPr>
          <a:xfrm>
            <a:off x="819150" y="1990725"/>
            <a:ext cx="3686100" cy="2448000"/>
          </a:xfrm>
          <a:prstGeom prst="rect">
            <a:avLst/>
          </a:prstGeom>
        </p:spPr>
        <p:txBody>
          <a:bodyPr spcFirstLastPara="1" wrap="square" lIns="91425" tIns="91425" rIns="91425" bIns="91425" anchor="t" anchorCtr="0">
            <a:normAutofit/>
          </a:bodyPr>
          <a:lstStyle>
            <a:lvl1pPr marL="457200" lvl="0" indent="-311150" rtl="0">
              <a:spcBef>
                <a:spcPts val="0"/>
              </a:spcBef>
              <a:spcAft>
                <a:spcPts val="0"/>
              </a:spcAft>
              <a:buSzPts val="1300"/>
              <a:buChar char="●"/>
              <a:defRPr/>
            </a:lvl1pPr>
            <a:lvl2pPr marL="914400" lvl="1" indent="-298450" rtl="0">
              <a:spcBef>
                <a:spcPts val="0"/>
              </a:spcBef>
              <a:spcAft>
                <a:spcPts val="0"/>
              </a:spcAft>
              <a:buSzPts val="1100"/>
              <a:buChar char="○"/>
              <a:defRPr/>
            </a:lvl2pPr>
            <a:lvl3pPr marL="1371600" lvl="2" indent="-298450" rtl="0">
              <a:spcBef>
                <a:spcPts val="0"/>
              </a:spcBef>
              <a:spcAft>
                <a:spcPts val="0"/>
              </a:spcAft>
              <a:buSzPts val="1100"/>
              <a:buChar char="■"/>
              <a:defRPr/>
            </a:lvl3pPr>
            <a:lvl4pPr marL="1828800" lvl="3" indent="-298450" rtl="0">
              <a:spcBef>
                <a:spcPts val="0"/>
              </a:spcBef>
              <a:spcAft>
                <a:spcPts val="0"/>
              </a:spcAft>
              <a:buSzPts val="1100"/>
              <a:buChar char="●"/>
              <a:defRPr/>
            </a:lvl4pPr>
            <a:lvl5pPr marL="2286000" lvl="4" indent="-298450" rtl="0">
              <a:spcBef>
                <a:spcPts val="0"/>
              </a:spcBef>
              <a:spcAft>
                <a:spcPts val="0"/>
              </a:spcAft>
              <a:buSzPts val="1100"/>
              <a:buChar char="○"/>
              <a:defRPr/>
            </a:lvl5pPr>
            <a:lvl6pPr marL="2743200" lvl="5" indent="-298450" rtl="0">
              <a:spcBef>
                <a:spcPts val="0"/>
              </a:spcBef>
              <a:spcAft>
                <a:spcPts val="0"/>
              </a:spcAft>
              <a:buSzPts val="1100"/>
              <a:buChar char="■"/>
              <a:defRPr/>
            </a:lvl6pPr>
            <a:lvl7pPr marL="3200400" lvl="6" indent="-298450" rtl="0">
              <a:spcBef>
                <a:spcPts val="0"/>
              </a:spcBef>
              <a:spcAft>
                <a:spcPts val="0"/>
              </a:spcAft>
              <a:buSzPts val="1100"/>
              <a:buChar char="●"/>
              <a:defRPr/>
            </a:lvl7pPr>
            <a:lvl8pPr marL="3657600" lvl="7" indent="-298450" rtl="0">
              <a:spcBef>
                <a:spcPts val="0"/>
              </a:spcBef>
              <a:spcAft>
                <a:spcPts val="0"/>
              </a:spcAft>
              <a:buSzPts val="1100"/>
              <a:buChar char="○"/>
              <a:defRPr/>
            </a:lvl8pPr>
            <a:lvl9pPr marL="4114800" lvl="8" indent="-298450" rtl="0">
              <a:spcBef>
                <a:spcPts val="0"/>
              </a:spcBef>
              <a:spcAft>
                <a:spcPts val="0"/>
              </a:spcAft>
              <a:buSzPts val="1100"/>
              <a:buChar char="■"/>
              <a:defRPr/>
            </a:lvl9pPr>
          </a:lstStyle>
          <a:p>
            <a:endParaRPr/>
          </a:p>
        </p:txBody>
      </p:sp>
      <p:sp>
        <p:nvSpPr>
          <p:cNvPr id="62" name="Google Shape;62;p5"/>
          <p:cNvSpPr txBox="1">
            <a:spLocks noGrp="1"/>
          </p:cNvSpPr>
          <p:nvPr>
            <p:ph type="body" idx="2"/>
          </p:nvPr>
        </p:nvSpPr>
        <p:spPr>
          <a:xfrm>
            <a:off x="4638675" y="1990725"/>
            <a:ext cx="3686100" cy="2448000"/>
          </a:xfrm>
          <a:prstGeom prst="rect">
            <a:avLst/>
          </a:prstGeom>
        </p:spPr>
        <p:txBody>
          <a:bodyPr spcFirstLastPara="1" wrap="square" lIns="91425" tIns="91425" rIns="91425" bIns="91425" anchor="t" anchorCtr="0">
            <a:normAutofit/>
          </a:bodyPr>
          <a:lstStyle>
            <a:lvl1pPr marL="457200" lvl="0" indent="-311150" rtl="0">
              <a:spcBef>
                <a:spcPts val="0"/>
              </a:spcBef>
              <a:spcAft>
                <a:spcPts val="0"/>
              </a:spcAft>
              <a:buSzPts val="1300"/>
              <a:buChar char="●"/>
              <a:defRPr/>
            </a:lvl1pPr>
            <a:lvl2pPr marL="914400" lvl="1" indent="-298450" rtl="0">
              <a:spcBef>
                <a:spcPts val="0"/>
              </a:spcBef>
              <a:spcAft>
                <a:spcPts val="0"/>
              </a:spcAft>
              <a:buSzPts val="1100"/>
              <a:buChar char="○"/>
              <a:defRPr/>
            </a:lvl2pPr>
            <a:lvl3pPr marL="1371600" lvl="2" indent="-298450" rtl="0">
              <a:spcBef>
                <a:spcPts val="0"/>
              </a:spcBef>
              <a:spcAft>
                <a:spcPts val="0"/>
              </a:spcAft>
              <a:buSzPts val="1100"/>
              <a:buChar char="■"/>
              <a:defRPr/>
            </a:lvl3pPr>
            <a:lvl4pPr marL="1828800" lvl="3" indent="-298450" rtl="0">
              <a:spcBef>
                <a:spcPts val="0"/>
              </a:spcBef>
              <a:spcAft>
                <a:spcPts val="0"/>
              </a:spcAft>
              <a:buSzPts val="1100"/>
              <a:buChar char="●"/>
              <a:defRPr/>
            </a:lvl4pPr>
            <a:lvl5pPr marL="2286000" lvl="4" indent="-298450" rtl="0">
              <a:spcBef>
                <a:spcPts val="0"/>
              </a:spcBef>
              <a:spcAft>
                <a:spcPts val="0"/>
              </a:spcAft>
              <a:buSzPts val="1100"/>
              <a:buChar char="○"/>
              <a:defRPr/>
            </a:lvl5pPr>
            <a:lvl6pPr marL="2743200" lvl="5" indent="-298450" rtl="0">
              <a:spcBef>
                <a:spcPts val="0"/>
              </a:spcBef>
              <a:spcAft>
                <a:spcPts val="0"/>
              </a:spcAft>
              <a:buSzPts val="1100"/>
              <a:buChar char="■"/>
              <a:defRPr/>
            </a:lvl6pPr>
            <a:lvl7pPr marL="3200400" lvl="6" indent="-298450" rtl="0">
              <a:spcBef>
                <a:spcPts val="0"/>
              </a:spcBef>
              <a:spcAft>
                <a:spcPts val="0"/>
              </a:spcAft>
              <a:buSzPts val="1100"/>
              <a:buChar char="●"/>
              <a:defRPr/>
            </a:lvl7pPr>
            <a:lvl8pPr marL="3657600" lvl="7" indent="-298450" rtl="0">
              <a:spcBef>
                <a:spcPts val="0"/>
              </a:spcBef>
              <a:spcAft>
                <a:spcPts val="0"/>
              </a:spcAft>
              <a:buSzPts val="1100"/>
              <a:buChar char="○"/>
              <a:defRPr/>
            </a:lvl8pPr>
            <a:lvl9pPr marL="4114800" lvl="8" indent="-298450" rtl="0">
              <a:spcBef>
                <a:spcPts val="0"/>
              </a:spcBef>
              <a:spcAft>
                <a:spcPts val="0"/>
              </a:spcAft>
              <a:buSzPts val="1100"/>
              <a:buChar char="■"/>
              <a:defRPr/>
            </a:lvl9pPr>
          </a:lstStyle>
          <a:p>
            <a:endParaRPr/>
          </a:p>
        </p:txBody>
      </p:sp>
      <p:sp>
        <p:nvSpPr>
          <p:cNvPr id="63" name="Google Shape;63;p5"/>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chemeClr val="dk2"/>
        </a:solidFill>
        <a:effectLst/>
      </p:bgPr>
    </p:bg>
    <p:spTree>
      <p:nvGrpSpPr>
        <p:cNvPr id="1" name="Shape 64"/>
        <p:cNvGrpSpPr/>
        <p:nvPr/>
      </p:nvGrpSpPr>
      <p:grpSpPr>
        <a:xfrm>
          <a:off x="0" y="0"/>
          <a:ext cx="0" cy="0"/>
          <a:chOff x="0" y="0"/>
          <a:chExt cx="0" cy="0"/>
        </a:xfrm>
      </p:grpSpPr>
      <p:sp>
        <p:nvSpPr>
          <p:cNvPr id="65" name="Google Shape;65;p6"/>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6"/>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6"/>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6"/>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endParaRPr/>
          </a:p>
        </p:txBody>
      </p:sp>
      <p:sp>
        <p:nvSpPr>
          <p:cNvPr id="69" name="Google Shape;69;p6"/>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solidFill>
          <a:schemeClr val="accent3"/>
        </a:solidFill>
        <a:effectLst/>
      </p:bgPr>
    </p:bg>
    <p:spTree>
      <p:nvGrpSpPr>
        <p:cNvPr id="1" name="Shape 70"/>
        <p:cNvGrpSpPr/>
        <p:nvPr/>
      </p:nvGrpSpPr>
      <p:grpSpPr>
        <a:xfrm>
          <a:off x="0" y="0"/>
          <a:ext cx="0" cy="0"/>
          <a:chOff x="0" y="0"/>
          <a:chExt cx="0" cy="0"/>
        </a:xfrm>
      </p:grpSpPr>
      <p:sp>
        <p:nvSpPr>
          <p:cNvPr id="71" name="Google Shape;71;p7"/>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7"/>
          <p:cNvSpPr/>
          <p:nvPr/>
        </p:nvSpPr>
        <p:spPr>
          <a:xfrm>
            <a:off x="31" y="2824500"/>
            <a:ext cx="7370400" cy="23190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7"/>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7"/>
          <p:cNvSpPr txBox="1">
            <a:spLocks noGrp="1"/>
          </p:cNvSpPr>
          <p:nvPr>
            <p:ph type="title"/>
          </p:nvPr>
        </p:nvSpPr>
        <p:spPr>
          <a:xfrm>
            <a:off x="819150" y="845600"/>
            <a:ext cx="3709200" cy="1383000"/>
          </a:xfrm>
          <a:prstGeom prst="rect">
            <a:avLst/>
          </a:prstGeom>
        </p:spPr>
        <p:txBody>
          <a:bodyPr spcFirstLastPara="1" wrap="square" lIns="91425" tIns="91425" rIns="91425" bIns="91425" anchor="t" anchorCtr="0">
            <a:norm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endParaRPr/>
          </a:p>
        </p:txBody>
      </p:sp>
      <p:sp>
        <p:nvSpPr>
          <p:cNvPr id="75" name="Google Shape;75;p7"/>
          <p:cNvSpPr txBox="1">
            <a:spLocks noGrp="1"/>
          </p:cNvSpPr>
          <p:nvPr>
            <p:ph type="body" idx="1"/>
          </p:nvPr>
        </p:nvSpPr>
        <p:spPr>
          <a:xfrm>
            <a:off x="830700" y="2319050"/>
            <a:ext cx="3709200" cy="2119800"/>
          </a:xfrm>
          <a:prstGeom prst="rect">
            <a:avLst/>
          </a:prstGeom>
        </p:spPr>
        <p:txBody>
          <a:bodyPr spcFirstLastPara="1" wrap="square" lIns="91425" tIns="91425" rIns="91425" bIns="91425" anchor="t" anchorCtr="0">
            <a:normAutofit/>
          </a:bodyPr>
          <a:lstStyle>
            <a:lvl1pPr marL="457200" lvl="0" indent="-311150" rtl="0">
              <a:spcBef>
                <a:spcPts val="0"/>
              </a:spcBef>
              <a:spcAft>
                <a:spcPts val="0"/>
              </a:spcAft>
              <a:buSzPts val="1300"/>
              <a:buChar char="●"/>
              <a:defRPr/>
            </a:lvl1pPr>
            <a:lvl2pPr marL="914400" lvl="1" indent="-298450" rtl="0">
              <a:spcBef>
                <a:spcPts val="0"/>
              </a:spcBef>
              <a:spcAft>
                <a:spcPts val="0"/>
              </a:spcAft>
              <a:buSzPts val="1100"/>
              <a:buChar char="○"/>
              <a:defRPr/>
            </a:lvl2pPr>
            <a:lvl3pPr marL="1371600" lvl="2" indent="-298450" rtl="0">
              <a:spcBef>
                <a:spcPts val="0"/>
              </a:spcBef>
              <a:spcAft>
                <a:spcPts val="0"/>
              </a:spcAft>
              <a:buSzPts val="1100"/>
              <a:buChar char="■"/>
              <a:defRPr/>
            </a:lvl3pPr>
            <a:lvl4pPr marL="1828800" lvl="3" indent="-298450" rtl="0">
              <a:spcBef>
                <a:spcPts val="0"/>
              </a:spcBef>
              <a:spcAft>
                <a:spcPts val="0"/>
              </a:spcAft>
              <a:buSzPts val="1100"/>
              <a:buChar char="●"/>
              <a:defRPr/>
            </a:lvl4pPr>
            <a:lvl5pPr marL="2286000" lvl="4" indent="-298450" rtl="0">
              <a:spcBef>
                <a:spcPts val="0"/>
              </a:spcBef>
              <a:spcAft>
                <a:spcPts val="0"/>
              </a:spcAft>
              <a:buSzPts val="1100"/>
              <a:buChar char="○"/>
              <a:defRPr/>
            </a:lvl5pPr>
            <a:lvl6pPr marL="2743200" lvl="5" indent="-298450" rtl="0">
              <a:spcBef>
                <a:spcPts val="0"/>
              </a:spcBef>
              <a:spcAft>
                <a:spcPts val="0"/>
              </a:spcAft>
              <a:buSzPts val="1100"/>
              <a:buChar char="■"/>
              <a:defRPr/>
            </a:lvl6pPr>
            <a:lvl7pPr marL="3200400" lvl="6" indent="-298450" rtl="0">
              <a:spcBef>
                <a:spcPts val="0"/>
              </a:spcBef>
              <a:spcAft>
                <a:spcPts val="0"/>
              </a:spcAft>
              <a:buSzPts val="1100"/>
              <a:buChar char="●"/>
              <a:defRPr/>
            </a:lvl7pPr>
            <a:lvl8pPr marL="3657600" lvl="7" indent="-298450" rtl="0">
              <a:spcBef>
                <a:spcPts val="0"/>
              </a:spcBef>
              <a:spcAft>
                <a:spcPts val="0"/>
              </a:spcAft>
              <a:buSzPts val="1100"/>
              <a:buChar char="○"/>
              <a:defRPr/>
            </a:lvl8pPr>
            <a:lvl9pPr marL="4114800" lvl="8" indent="-298450" rtl="0">
              <a:spcBef>
                <a:spcPts val="0"/>
              </a:spcBef>
              <a:spcAft>
                <a:spcPts val="0"/>
              </a:spcAft>
              <a:buSzPts val="1100"/>
              <a:buChar char="■"/>
              <a:defRPr/>
            </a:lvl9pPr>
          </a:lstStyle>
          <a:p>
            <a:endParaRPr/>
          </a:p>
        </p:txBody>
      </p:sp>
      <p:sp>
        <p:nvSpPr>
          <p:cNvPr id="76" name="Google Shape;76;p7"/>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1"/>
        </a:solidFill>
        <a:effectLst/>
      </p:bgPr>
    </p:bg>
    <p:spTree>
      <p:nvGrpSpPr>
        <p:cNvPr id="1" name="Shape 77"/>
        <p:cNvGrpSpPr/>
        <p:nvPr/>
      </p:nvGrpSpPr>
      <p:grpSpPr>
        <a:xfrm>
          <a:off x="0" y="0"/>
          <a:ext cx="0" cy="0"/>
          <a:chOff x="0" y="0"/>
          <a:chExt cx="0" cy="0"/>
        </a:xfrm>
      </p:grpSpPr>
      <p:sp>
        <p:nvSpPr>
          <p:cNvPr id="78" name="Google Shape;78;p8"/>
          <p:cNvSpPr/>
          <p:nvPr/>
        </p:nvSpPr>
        <p:spPr>
          <a:xfrm>
            <a:off x="0" y="2823144"/>
            <a:ext cx="7369200" cy="23169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8"/>
          <p:cNvSpPr/>
          <p:nvPr/>
        </p:nvSpPr>
        <p:spPr>
          <a:xfrm flipH="1">
            <a:off x="3583210" y="1554113"/>
            <a:ext cx="5560500" cy="35895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 name="Google Shape;80;p8"/>
          <p:cNvGrpSpPr/>
          <p:nvPr/>
        </p:nvGrpSpPr>
        <p:grpSpPr>
          <a:xfrm>
            <a:off x="255991" y="-118"/>
            <a:ext cx="2251347" cy="1043408"/>
            <a:chOff x="3961956" y="4383950"/>
            <a:chExt cx="1160548" cy="548700"/>
          </a:xfrm>
        </p:grpSpPr>
        <p:sp>
          <p:nvSpPr>
            <p:cNvPr id="81" name="Google Shape;81;p8"/>
            <p:cNvSpPr/>
            <p:nvPr/>
          </p:nvSpPr>
          <p:spPr>
            <a:xfrm>
              <a:off x="4224904"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8"/>
            <p:cNvSpPr/>
            <p:nvPr/>
          </p:nvSpPr>
          <p:spPr>
            <a:xfrm>
              <a:off x="4093430"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8"/>
            <p:cNvSpPr/>
            <p:nvPr/>
          </p:nvSpPr>
          <p:spPr>
            <a:xfrm>
              <a:off x="3961956"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 name="Google Shape;84;p8"/>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5" name="Google Shape;85;p8"/>
          <p:cNvGrpSpPr/>
          <p:nvPr/>
        </p:nvGrpSpPr>
        <p:grpSpPr>
          <a:xfrm>
            <a:off x="34934" y="4522125"/>
            <a:ext cx="1593306" cy="617072"/>
            <a:chOff x="6917201" y="0"/>
            <a:chExt cx="2227777" cy="863400"/>
          </a:xfrm>
        </p:grpSpPr>
        <p:sp>
          <p:nvSpPr>
            <p:cNvPr id="86" name="Google Shape;86;p8"/>
            <p:cNvSpPr/>
            <p:nvPr/>
          </p:nvSpPr>
          <p:spPr>
            <a:xfrm>
              <a:off x="7641677"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8"/>
            <p:cNvSpPr/>
            <p:nvPr/>
          </p:nvSpPr>
          <p:spPr>
            <a:xfrm>
              <a:off x="7279439"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8"/>
            <p:cNvSpPr/>
            <p:nvPr/>
          </p:nvSpPr>
          <p:spPr>
            <a:xfrm>
              <a:off x="6917201"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 name="Google Shape;89;p8"/>
          <p:cNvGrpSpPr/>
          <p:nvPr/>
        </p:nvGrpSpPr>
        <p:grpSpPr>
          <a:xfrm>
            <a:off x="5886353" y="1243"/>
            <a:ext cx="3257455" cy="1261514"/>
            <a:chOff x="6917201" y="0"/>
            <a:chExt cx="2227777" cy="863400"/>
          </a:xfrm>
        </p:grpSpPr>
        <p:sp>
          <p:nvSpPr>
            <p:cNvPr id="90" name="Google Shape;90;p8"/>
            <p:cNvSpPr/>
            <p:nvPr/>
          </p:nvSpPr>
          <p:spPr>
            <a:xfrm>
              <a:off x="7641677"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8"/>
            <p:cNvSpPr/>
            <p:nvPr/>
          </p:nvSpPr>
          <p:spPr>
            <a:xfrm>
              <a:off x="7279439"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8"/>
            <p:cNvSpPr/>
            <p:nvPr/>
          </p:nvSpPr>
          <p:spPr>
            <a:xfrm>
              <a:off x="6917201"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3" name="Google Shape;93;p8"/>
          <p:cNvSpPr txBox="1">
            <a:spLocks noGrp="1"/>
          </p:cNvSpPr>
          <p:nvPr>
            <p:ph type="title"/>
          </p:nvPr>
        </p:nvSpPr>
        <p:spPr>
          <a:xfrm>
            <a:off x="1393929" y="1301146"/>
            <a:ext cx="6366900" cy="25392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3200"/>
              <a:buNone/>
              <a:defRPr sz="3200"/>
            </a:lvl1pPr>
            <a:lvl2pPr lvl="1" algn="ctr" rtl="0">
              <a:spcBef>
                <a:spcPts val="0"/>
              </a:spcBef>
              <a:spcAft>
                <a:spcPts val="0"/>
              </a:spcAft>
              <a:buSzPts val="3200"/>
              <a:buNone/>
              <a:defRPr sz="3200"/>
            </a:lvl2pPr>
            <a:lvl3pPr lvl="2" algn="ctr" rtl="0">
              <a:spcBef>
                <a:spcPts val="0"/>
              </a:spcBef>
              <a:spcAft>
                <a:spcPts val="0"/>
              </a:spcAft>
              <a:buSzPts val="3200"/>
              <a:buNone/>
              <a:defRPr sz="3200"/>
            </a:lvl3pPr>
            <a:lvl4pPr lvl="3" algn="ctr" rtl="0">
              <a:spcBef>
                <a:spcPts val="0"/>
              </a:spcBef>
              <a:spcAft>
                <a:spcPts val="0"/>
              </a:spcAft>
              <a:buSzPts val="3200"/>
              <a:buNone/>
              <a:defRPr sz="3200"/>
            </a:lvl4pPr>
            <a:lvl5pPr lvl="4" algn="ctr" rtl="0">
              <a:spcBef>
                <a:spcPts val="0"/>
              </a:spcBef>
              <a:spcAft>
                <a:spcPts val="0"/>
              </a:spcAft>
              <a:buSzPts val="3200"/>
              <a:buNone/>
              <a:defRPr sz="3200"/>
            </a:lvl5pPr>
            <a:lvl6pPr lvl="5" algn="ctr" rtl="0">
              <a:spcBef>
                <a:spcPts val="0"/>
              </a:spcBef>
              <a:spcAft>
                <a:spcPts val="0"/>
              </a:spcAft>
              <a:buSzPts val="3200"/>
              <a:buNone/>
              <a:defRPr sz="3200"/>
            </a:lvl6pPr>
            <a:lvl7pPr lvl="6" algn="ctr" rtl="0">
              <a:spcBef>
                <a:spcPts val="0"/>
              </a:spcBef>
              <a:spcAft>
                <a:spcPts val="0"/>
              </a:spcAft>
              <a:buSzPts val="3200"/>
              <a:buNone/>
              <a:defRPr sz="3200"/>
            </a:lvl7pPr>
            <a:lvl8pPr lvl="7" algn="ctr" rtl="0">
              <a:spcBef>
                <a:spcPts val="0"/>
              </a:spcBef>
              <a:spcAft>
                <a:spcPts val="0"/>
              </a:spcAft>
              <a:buSzPts val="3200"/>
              <a:buNone/>
              <a:defRPr sz="3200"/>
            </a:lvl8pPr>
            <a:lvl9pPr lvl="8" algn="ctr" rtl="0">
              <a:spcBef>
                <a:spcPts val="0"/>
              </a:spcBef>
              <a:spcAft>
                <a:spcPts val="0"/>
              </a:spcAft>
              <a:buSzPts val="3200"/>
              <a:buNone/>
              <a:defRPr sz="3200"/>
            </a:lvl9pPr>
          </a:lstStyle>
          <a:p>
            <a:endParaRPr/>
          </a:p>
        </p:txBody>
      </p:sp>
      <p:sp>
        <p:nvSpPr>
          <p:cNvPr id="94" name="Google Shape;94;p8"/>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chemeClr val="dk2"/>
        </a:solidFill>
        <a:effectLst/>
      </p:bgPr>
    </p:bg>
    <p:spTree>
      <p:nvGrpSpPr>
        <p:cNvPr id="1" name="Shape 95"/>
        <p:cNvGrpSpPr/>
        <p:nvPr/>
      </p:nvGrpSpPr>
      <p:grpSpPr>
        <a:xfrm>
          <a:off x="0" y="0"/>
          <a:ext cx="0" cy="0"/>
          <a:chOff x="0" y="0"/>
          <a:chExt cx="0" cy="0"/>
        </a:xfrm>
      </p:grpSpPr>
      <p:sp>
        <p:nvSpPr>
          <p:cNvPr id="96" name="Google Shape;96;p9"/>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9"/>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9"/>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9"/>
          <p:cNvSpPr txBox="1">
            <a:spLocks noGrp="1"/>
          </p:cNvSpPr>
          <p:nvPr>
            <p:ph type="title"/>
          </p:nvPr>
        </p:nvSpPr>
        <p:spPr>
          <a:xfrm>
            <a:off x="819150" y="845600"/>
            <a:ext cx="6424200" cy="705000"/>
          </a:xfrm>
          <a:prstGeom prst="rect">
            <a:avLst/>
          </a:prstGeom>
        </p:spPr>
        <p:txBody>
          <a:bodyPr spcFirstLastPara="1" wrap="square" lIns="91425" tIns="91425" rIns="91425" bIns="91425" anchor="t" anchorCtr="0">
            <a:norm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endParaRPr/>
          </a:p>
        </p:txBody>
      </p:sp>
      <p:sp>
        <p:nvSpPr>
          <p:cNvPr id="100" name="Google Shape;100;p9"/>
          <p:cNvSpPr txBox="1">
            <a:spLocks noGrp="1"/>
          </p:cNvSpPr>
          <p:nvPr>
            <p:ph type="subTitle" idx="1"/>
          </p:nvPr>
        </p:nvSpPr>
        <p:spPr>
          <a:xfrm>
            <a:off x="819150" y="1550700"/>
            <a:ext cx="5859900" cy="3936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Clr>
                <a:schemeClr val="lt1"/>
              </a:buClr>
              <a:buSzPts val="1600"/>
              <a:buNone/>
              <a:defRPr sz="1600">
                <a:solidFill>
                  <a:schemeClr val="lt1"/>
                </a:solidFill>
              </a:defRPr>
            </a:lvl1pPr>
            <a:lvl2pPr lvl="1" rtl="0">
              <a:lnSpc>
                <a:spcPct val="100000"/>
              </a:lnSpc>
              <a:spcBef>
                <a:spcPts val="0"/>
              </a:spcBef>
              <a:spcAft>
                <a:spcPts val="0"/>
              </a:spcAft>
              <a:buClr>
                <a:schemeClr val="lt1"/>
              </a:buClr>
              <a:buSzPts val="1600"/>
              <a:buNone/>
              <a:defRPr sz="1600">
                <a:solidFill>
                  <a:schemeClr val="lt1"/>
                </a:solidFill>
              </a:defRPr>
            </a:lvl2pPr>
            <a:lvl3pPr lvl="2" rtl="0">
              <a:lnSpc>
                <a:spcPct val="100000"/>
              </a:lnSpc>
              <a:spcBef>
                <a:spcPts val="0"/>
              </a:spcBef>
              <a:spcAft>
                <a:spcPts val="0"/>
              </a:spcAft>
              <a:buClr>
                <a:schemeClr val="lt1"/>
              </a:buClr>
              <a:buSzPts val="1600"/>
              <a:buNone/>
              <a:defRPr sz="1600">
                <a:solidFill>
                  <a:schemeClr val="lt1"/>
                </a:solidFill>
              </a:defRPr>
            </a:lvl3pPr>
            <a:lvl4pPr lvl="3" rtl="0">
              <a:lnSpc>
                <a:spcPct val="100000"/>
              </a:lnSpc>
              <a:spcBef>
                <a:spcPts val="0"/>
              </a:spcBef>
              <a:spcAft>
                <a:spcPts val="0"/>
              </a:spcAft>
              <a:buClr>
                <a:schemeClr val="lt1"/>
              </a:buClr>
              <a:buSzPts val="1600"/>
              <a:buNone/>
              <a:defRPr sz="1600">
                <a:solidFill>
                  <a:schemeClr val="lt1"/>
                </a:solidFill>
              </a:defRPr>
            </a:lvl4pPr>
            <a:lvl5pPr lvl="4" rtl="0">
              <a:lnSpc>
                <a:spcPct val="100000"/>
              </a:lnSpc>
              <a:spcBef>
                <a:spcPts val="0"/>
              </a:spcBef>
              <a:spcAft>
                <a:spcPts val="0"/>
              </a:spcAft>
              <a:buClr>
                <a:schemeClr val="lt1"/>
              </a:buClr>
              <a:buSzPts val="1600"/>
              <a:buNone/>
              <a:defRPr sz="1600">
                <a:solidFill>
                  <a:schemeClr val="lt1"/>
                </a:solidFill>
              </a:defRPr>
            </a:lvl5pPr>
            <a:lvl6pPr lvl="5" rtl="0">
              <a:lnSpc>
                <a:spcPct val="100000"/>
              </a:lnSpc>
              <a:spcBef>
                <a:spcPts val="0"/>
              </a:spcBef>
              <a:spcAft>
                <a:spcPts val="0"/>
              </a:spcAft>
              <a:buClr>
                <a:schemeClr val="lt1"/>
              </a:buClr>
              <a:buSzPts val="1600"/>
              <a:buNone/>
              <a:defRPr sz="1600">
                <a:solidFill>
                  <a:schemeClr val="lt1"/>
                </a:solidFill>
              </a:defRPr>
            </a:lvl6pPr>
            <a:lvl7pPr lvl="6" rtl="0">
              <a:lnSpc>
                <a:spcPct val="100000"/>
              </a:lnSpc>
              <a:spcBef>
                <a:spcPts val="0"/>
              </a:spcBef>
              <a:spcAft>
                <a:spcPts val="0"/>
              </a:spcAft>
              <a:buClr>
                <a:schemeClr val="lt1"/>
              </a:buClr>
              <a:buSzPts val="1600"/>
              <a:buNone/>
              <a:defRPr sz="1600">
                <a:solidFill>
                  <a:schemeClr val="lt1"/>
                </a:solidFill>
              </a:defRPr>
            </a:lvl7pPr>
            <a:lvl8pPr lvl="7" rtl="0">
              <a:lnSpc>
                <a:spcPct val="100000"/>
              </a:lnSpc>
              <a:spcBef>
                <a:spcPts val="0"/>
              </a:spcBef>
              <a:spcAft>
                <a:spcPts val="0"/>
              </a:spcAft>
              <a:buClr>
                <a:schemeClr val="lt1"/>
              </a:buClr>
              <a:buSzPts val="1600"/>
              <a:buNone/>
              <a:defRPr sz="1600">
                <a:solidFill>
                  <a:schemeClr val="lt1"/>
                </a:solidFill>
              </a:defRPr>
            </a:lvl8pPr>
            <a:lvl9pPr lvl="8" rtl="0">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101" name="Google Shape;101;p9"/>
          <p:cNvSpPr txBox="1">
            <a:spLocks noGrp="1"/>
          </p:cNvSpPr>
          <p:nvPr>
            <p:ph type="body" idx="2"/>
          </p:nvPr>
        </p:nvSpPr>
        <p:spPr>
          <a:xfrm>
            <a:off x="819150" y="2467050"/>
            <a:ext cx="5859900" cy="2095500"/>
          </a:xfrm>
          <a:prstGeom prst="rect">
            <a:avLst/>
          </a:prstGeom>
        </p:spPr>
        <p:txBody>
          <a:bodyPr spcFirstLastPara="1" wrap="square" lIns="91425" tIns="91425" rIns="91425" bIns="91425" anchor="t" anchorCtr="0">
            <a:normAutofit/>
          </a:bodyPr>
          <a:lstStyle>
            <a:lvl1pPr marL="457200" lvl="0" indent="-311150" rtl="0">
              <a:spcBef>
                <a:spcPts val="0"/>
              </a:spcBef>
              <a:spcAft>
                <a:spcPts val="0"/>
              </a:spcAft>
              <a:buSzPts val="1300"/>
              <a:buChar char="●"/>
              <a:defRPr/>
            </a:lvl1pPr>
            <a:lvl2pPr marL="914400" lvl="1" indent="-298450" rtl="0">
              <a:spcBef>
                <a:spcPts val="0"/>
              </a:spcBef>
              <a:spcAft>
                <a:spcPts val="0"/>
              </a:spcAft>
              <a:buSzPts val="1100"/>
              <a:buChar char="○"/>
              <a:defRPr/>
            </a:lvl2pPr>
            <a:lvl3pPr marL="1371600" lvl="2" indent="-298450" rtl="0">
              <a:spcBef>
                <a:spcPts val="0"/>
              </a:spcBef>
              <a:spcAft>
                <a:spcPts val="0"/>
              </a:spcAft>
              <a:buSzPts val="1100"/>
              <a:buChar char="■"/>
              <a:defRPr/>
            </a:lvl3pPr>
            <a:lvl4pPr marL="1828800" lvl="3" indent="-298450" rtl="0">
              <a:spcBef>
                <a:spcPts val="0"/>
              </a:spcBef>
              <a:spcAft>
                <a:spcPts val="0"/>
              </a:spcAft>
              <a:buSzPts val="1100"/>
              <a:buChar char="●"/>
              <a:defRPr/>
            </a:lvl4pPr>
            <a:lvl5pPr marL="2286000" lvl="4" indent="-298450" rtl="0">
              <a:spcBef>
                <a:spcPts val="0"/>
              </a:spcBef>
              <a:spcAft>
                <a:spcPts val="0"/>
              </a:spcAft>
              <a:buSzPts val="1100"/>
              <a:buChar char="○"/>
              <a:defRPr/>
            </a:lvl5pPr>
            <a:lvl6pPr marL="2743200" lvl="5" indent="-298450" rtl="0">
              <a:spcBef>
                <a:spcPts val="0"/>
              </a:spcBef>
              <a:spcAft>
                <a:spcPts val="0"/>
              </a:spcAft>
              <a:buSzPts val="1100"/>
              <a:buChar char="■"/>
              <a:defRPr/>
            </a:lvl6pPr>
            <a:lvl7pPr marL="3200400" lvl="6" indent="-298450" rtl="0">
              <a:spcBef>
                <a:spcPts val="0"/>
              </a:spcBef>
              <a:spcAft>
                <a:spcPts val="0"/>
              </a:spcAft>
              <a:buSzPts val="1100"/>
              <a:buChar char="●"/>
              <a:defRPr/>
            </a:lvl7pPr>
            <a:lvl8pPr marL="3657600" lvl="7" indent="-298450" rtl="0">
              <a:spcBef>
                <a:spcPts val="0"/>
              </a:spcBef>
              <a:spcAft>
                <a:spcPts val="0"/>
              </a:spcAft>
              <a:buSzPts val="1100"/>
              <a:buChar char="○"/>
              <a:defRPr/>
            </a:lvl8pPr>
            <a:lvl9pPr marL="4114800" lvl="8" indent="-298450" rtl="0">
              <a:spcBef>
                <a:spcPts val="0"/>
              </a:spcBef>
              <a:spcAft>
                <a:spcPts val="0"/>
              </a:spcAft>
              <a:buSzPts val="1100"/>
              <a:buChar char="■"/>
              <a:defRPr/>
            </a:lvl9pPr>
          </a:lstStyle>
          <a:p>
            <a:endParaRPr/>
          </a:p>
        </p:txBody>
      </p:sp>
      <p:sp>
        <p:nvSpPr>
          <p:cNvPr id="102" name="Google Shape;102;p9"/>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bg>
      <p:bgPr>
        <a:solidFill>
          <a:schemeClr val="accent1"/>
        </a:solidFill>
        <a:effectLst/>
      </p:bgPr>
    </p:bg>
    <p:spTree>
      <p:nvGrpSpPr>
        <p:cNvPr id="1" name="Shape 103"/>
        <p:cNvGrpSpPr/>
        <p:nvPr/>
      </p:nvGrpSpPr>
      <p:grpSpPr>
        <a:xfrm>
          <a:off x="0" y="0"/>
          <a:ext cx="0" cy="0"/>
          <a:chOff x="0" y="0"/>
          <a:chExt cx="0" cy="0"/>
        </a:xfrm>
      </p:grpSpPr>
      <p:sp>
        <p:nvSpPr>
          <p:cNvPr id="104" name="Google Shape;104;p10"/>
          <p:cNvSpPr/>
          <p:nvPr/>
        </p:nvSpPr>
        <p:spPr>
          <a:xfrm>
            <a:off x="31" y="2824500"/>
            <a:ext cx="7370400" cy="23190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0"/>
          <p:cNvSpPr/>
          <p:nvPr/>
        </p:nvSpPr>
        <p:spPr>
          <a:xfrm flipH="1">
            <a:off x="3582600" y="1550700"/>
            <a:ext cx="5561400" cy="35928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0"/>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0"/>
          <p:cNvSpPr txBox="1">
            <a:spLocks noGrp="1"/>
          </p:cNvSpPr>
          <p:nvPr>
            <p:ph type="body" idx="1"/>
          </p:nvPr>
        </p:nvSpPr>
        <p:spPr>
          <a:xfrm>
            <a:off x="328025" y="4163500"/>
            <a:ext cx="7415100" cy="605100"/>
          </a:xfrm>
          <a:prstGeom prst="rect">
            <a:avLst/>
          </a:prstGeom>
        </p:spPr>
        <p:txBody>
          <a:bodyPr spcFirstLastPara="1" wrap="square" lIns="91425" tIns="91425" rIns="91425" bIns="91425" anchor="b" anchorCtr="0">
            <a:normAutofit/>
          </a:bodyPr>
          <a:lstStyle>
            <a:lvl1pPr marL="457200" lvl="0" indent="-228600" rtl="0">
              <a:lnSpc>
                <a:spcPct val="100000"/>
              </a:lnSpc>
              <a:spcBef>
                <a:spcPts val="0"/>
              </a:spcBef>
              <a:spcAft>
                <a:spcPts val="0"/>
              </a:spcAft>
              <a:buSzPts val="1300"/>
              <a:buNone/>
              <a:defRPr/>
            </a:lvl1pPr>
          </a:lstStyle>
          <a:p>
            <a:endParaRPr/>
          </a:p>
        </p:txBody>
      </p:sp>
      <p:sp>
        <p:nvSpPr>
          <p:cNvPr id="108" name="Google Shape;108;p10"/>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3"/>
        </a:solidFill>
        <a:effectLst/>
      </p:bgPr>
    </p:bg>
    <p:spTree>
      <p:nvGrpSpPr>
        <p:cNvPr id="1" name="Shape 109"/>
        <p:cNvGrpSpPr/>
        <p:nvPr/>
      </p:nvGrpSpPr>
      <p:grpSpPr>
        <a:xfrm>
          <a:off x="0" y="0"/>
          <a:ext cx="0" cy="0"/>
          <a:chOff x="0" y="0"/>
          <a:chExt cx="0" cy="0"/>
        </a:xfrm>
      </p:grpSpPr>
      <p:sp>
        <p:nvSpPr>
          <p:cNvPr id="110" name="Google Shape;110;p11"/>
          <p:cNvSpPr/>
          <p:nvPr/>
        </p:nvSpPr>
        <p:spPr>
          <a:xfrm flipH="1">
            <a:off x="5569200" y="2834075"/>
            <a:ext cx="3574800" cy="2309400"/>
          </a:xfrm>
          <a:prstGeom prst="rtTriangl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1" name="Google Shape;111;p11"/>
          <p:cNvGrpSpPr/>
          <p:nvPr/>
        </p:nvGrpSpPr>
        <p:grpSpPr>
          <a:xfrm>
            <a:off x="5959222" y="4119576"/>
            <a:ext cx="2520952" cy="1024165"/>
            <a:chOff x="6917201" y="0"/>
            <a:chExt cx="2227777" cy="863400"/>
          </a:xfrm>
        </p:grpSpPr>
        <p:sp>
          <p:nvSpPr>
            <p:cNvPr id="112" name="Google Shape;112;p11"/>
            <p:cNvSpPr/>
            <p:nvPr/>
          </p:nvSpPr>
          <p:spPr>
            <a:xfrm>
              <a:off x="7641677"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1"/>
            <p:cNvSpPr/>
            <p:nvPr/>
          </p:nvSpPr>
          <p:spPr>
            <a:xfrm>
              <a:off x="7279439"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1"/>
            <p:cNvSpPr/>
            <p:nvPr/>
          </p:nvSpPr>
          <p:spPr>
            <a:xfrm>
              <a:off x="6917201"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5" name="Google Shape;115;p11"/>
          <p:cNvGrpSpPr/>
          <p:nvPr/>
        </p:nvGrpSpPr>
        <p:grpSpPr>
          <a:xfrm>
            <a:off x="199149" y="2"/>
            <a:ext cx="2795414" cy="1083308"/>
            <a:chOff x="6917201" y="0"/>
            <a:chExt cx="2227777" cy="863400"/>
          </a:xfrm>
        </p:grpSpPr>
        <p:sp>
          <p:nvSpPr>
            <p:cNvPr id="116" name="Google Shape;116;p11"/>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1"/>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1"/>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9" name="Google Shape;119;p11"/>
          <p:cNvSpPr txBox="1">
            <a:spLocks noGrp="1"/>
          </p:cNvSpPr>
          <p:nvPr>
            <p:ph type="title" hasCustomPrompt="1"/>
          </p:nvPr>
        </p:nvSpPr>
        <p:spPr>
          <a:xfrm>
            <a:off x="1385850" y="1383850"/>
            <a:ext cx="6372300" cy="13797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chemeClr val="dk2"/>
              </a:buClr>
              <a:buSzPts val="8600"/>
              <a:buNone/>
              <a:defRPr sz="8600">
                <a:solidFill>
                  <a:schemeClr val="dk2"/>
                </a:solidFill>
              </a:defRPr>
            </a:lvl1pPr>
            <a:lvl2pPr lvl="1" algn="ctr" rtl="0">
              <a:spcBef>
                <a:spcPts val="0"/>
              </a:spcBef>
              <a:spcAft>
                <a:spcPts val="0"/>
              </a:spcAft>
              <a:buClr>
                <a:schemeClr val="dk2"/>
              </a:buClr>
              <a:buSzPts val="8600"/>
              <a:buNone/>
              <a:defRPr sz="8600">
                <a:solidFill>
                  <a:schemeClr val="dk2"/>
                </a:solidFill>
              </a:defRPr>
            </a:lvl2pPr>
            <a:lvl3pPr lvl="2" algn="ctr" rtl="0">
              <a:spcBef>
                <a:spcPts val="0"/>
              </a:spcBef>
              <a:spcAft>
                <a:spcPts val="0"/>
              </a:spcAft>
              <a:buClr>
                <a:schemeClr val="dk2"/>
              </a:buClr>
              <a:buSzPts val="8600"/>
              <a:buNone/>
              <a:defRPr sz="8600">
                <a:solidFill>
                  <a:schemeClr val="dk2"/>
                </a:solidFill>
              </a:defRPr>
            </a:lvl3pPr>
            <a:lvl4pPr lvl="3" algn="ctr" rtl="0">
              <a:spcBef>
                <a:spcPts val="0"/>
              </a:spcBef>
              <a:spcAft>
                <a:spcPts val="0"/>
              </a:spcAft>
              <a:buClr>
                <a:schemeClr val="dk2"/>
              </a:buClr>
              <a:buSzPts val="8600"/>
              <a:buNone/>
              <a:defRPr sz="8600">
                <a:solidFill>
                  <a:schemeClr val="dk2"/>
                </a:solidFill>
              </a:defRPr>
            </a:lvl4pPr>
            <a:lvl5pPr lvl="4" algn="ctr" rtl="0">
              <a:spcBef>
                <a:spcPts val="0"/>
              </a:spcBef>
              <a:spcAft>
                <a:spcPts val="0"/>
              </a:spcAft>
              <a:buClr>
                <a:schemeClr val="dk2"/>
              </a:buClr>
              <a:buSzPts val="8600"/>
              <a:buNone/>
              <a:defRPr sz="8600">
                <a:solidFill>
                  <a:schemeClr val="dk2"/>
                </a:solidFill>
              </a:defRPr>
            </a:lvl5pPr>
            <a:lvl6pPr lvl="5" algn="ctr" rtl="0">
              <a:spcBef>
                <a:spcPts val="0"/>
              </a:spcBef>
              <a:spcAft>
                <a:spcPts val="0"/>
              </a:spcAft>
              <a:buClr>
                <a:schemeClr val="dk2"/>
              </a:buClr>
              <a:buSzPts val="8600"/>
              <a:buNone/>
              <a:defRPr sz="8600">
                <a:solidFill>
                  <a:schemeClr val="dk2"/>
                </a:solidFill>
              </a:defRPr>
            </a:lvl6pPr>
            <a:lvl7pPr lvl="6" algn="ctr" rtl="0">
              <a:spcBef>
                <a:spcPts val="0"/>
              </a:spcBef>
              <a:spcAft>
                <a:spcPts val="0"/>
              </a:spcAft>
              <a:buClr>
                <a:schemeClr val="dk2"/>
              </a:buClr>
              <a:buSzPts val="8600"/>
              <a:buNone/>
              <a:defRPr sz="8600">
                <a:solidFill>
                  <a:schemeClr val="dk2"/>
                </a:solidFill>
              </a:defRPr>
            </a:lvl7pPr>
            <a:lvl8pPr lvl="7" algn="ctr" rtl="0">
              <a:spcBef>
                <a:spcPts val="0"/>
              </a:spcBef>
              <a:spcAft>
                <a:spcPts val="0"/>
              </a:spcAft>
              <a:buClr>
                <a:schemeClr val="dk2"/>
              </a:buClr>
              <a:buSzPts val="8600"/>
              <a:buNone/>
              <a:defRPr sz="8600">
                <a:solidFill>
                  <a:schemeClr val="dk2"/>
                </a:solidFill>
              </a:defRPr>
            </a:lvl8pPr>
            <a:lvl9pPr lvl="8" algn="ctr" rtl="0">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a:spLocks noGrp="1"/>
          </p:cNvSpPr>
          <p:nvPr>
            <p:ph type="body" idx="1"/>
          </p:nvPr>
        </p:nvSpPr>
        <p:spPr>
          <a:xfrm>
            <a:off x="1385850" y="2863850"/>
            <a:ext cx="6372300" cy="641100"/>
          </a:xfrm>
          <a:prstGeom prst="rect">
            <a:avLst/>
          </a:prstGeom>
        </p:spPr>
        <p:txBody>
          <a:bodyPr spcFirstLastPara="1" wrap="square" lIns="91425" tIns="91425" rIns="91425" bIns="91425" anchor="t" anchorCtr="0">
            <a:normAutofit/>
          </a:bodyPr>
          <a:lstStyle>
            <a:lvl1pPr marL="457200" lvl="0" indent="-311150" algn="ctr" rtl="0">
              <a:spcBef>
                <a:spcPts val="0"/>
              </a:spcBef>
              <a:spcAft>
                <a:spcPts val="0"/>
              </a:spcAft>
              <a:buSzPts val="1300"/>
              <a:buChar char="●"/>
              <a:defRPr/>
            </a:lvl1pPr>
            <a:lvl2pPr marL="914400" lvl="1" indent="-298450" algn="ctr" rtl="0">
              <a:spcBef>
                <a:spcPts val="0"/>
              </a:spcBef>
              <a:spcAft>
                <a:spcPts val="0"/>
              </a:spcAft>
              <a:buSzPts val="1100"/>
              <a:buChar char="○"/>
              <a:defRPr/>
            </a:lvl2pPr>
            <a:lvl3pPr marL="1371600" lvl="2" indent="-298450" algn="ctr" rtl="0">
              <a:spcBef>
                <a:spcPts val="0"/>
              </a:spcBef>
              <a:spcAft>
                <a:spcPts val="0"/>
              </a:spcAft>
              <a:buSzPts val="1100"/>
              <a:buChar char="■"/>
              <a:defRPr/>
            </a:lvl3pPr>
            <a:lvl4pPr marL="1828800" lvl="3" indent="-298450" algn="ctr" rtl="0">
              <a:spcBef>
                <a:spcPts val="0"/>
              </a:spcBef>
              <a:spcAft>
                <a:spcPts val="0"/>
              </a:spcAft>
              <a:buSzPts val="1100"/>
              <a:buChar char="●"/>
              <a:defRPr/>
            </a:lvl4pPr>
            <a:lvl5pPr marL="2286000" lvl="4" indent="-298450" algn="ctr" rtl="0">
              <a:spcBef>
                <a:spcPts val="0"/>
              </a:spcBef>
              <a:spcAft>
                <a:spcPts val="0"/>
              </a:spcAft>
              <a:buSzPts val="1100"/>
              <a:buChar char="○"/>
              <a:defRPr/>
            </a:lvl5pPr>
            <a:lvl6pPr marL="2743200" lvl="5" indent="-298450" algn="ctr" rtl="0">
              <a:spcBef>
                <a:spcPts val="0"/>
              </a:spcBef>
              <a:spcAft>
                <a:spcPts val="0"/>
              </a:spcAft>
              <a:buSzPts val="1100"/>
              <a:buChar char="■"/>
              <a:defRPr/>
            </a:lvl6pPr>
            <a:lvl7pPr marL="3200400" lvl="6" indent="-298450" algn="ctr" rtl="0">
              <a:spcBef>
                <a:spcPts val="0"/>
              </a:spcBef>
              <a:spcAft>
                <a:spcPts val="0"/>
              </a:spcAft>
              <a:buSzPts val="1100"/>
              <a:buChar char="●"/>
              <a:defRPr/>
            </a:lvl7pPr>
            <a:lvl8pPr marL="3657600" lvl="7" indent="-298450" algn="ctr" rtl="0">
              <a:spcBef>
                <a:spcPts val="0"/>
              </a:spcBef>
              <a:spcAft>
                <a:spcPts val="0"/>
              </a:spcAft>
              <a:buSzPts val="1100"/>
              <a:buChar char="○"/>
              <a:defRPr/>
            </a:lvl8pPr>
            <a:lvl9pPr marL="4114800" lvl="8" indent="-298450" algn="ctr" rtl="0">
              <a:spcBef>
                <a:spcPts val="0"/>
              </a:spcBef>
              <a:spcAft>
                <a:spcPts val="0"/>
              </a:spcAft>
              <a:buSzPts val="1100"/>
              <a:buChar char="■"/>
              <a:defRPr/>
            </a:lvl9pPr>
          </a:lstStyle>
          <a:p>
            <a:endParaRPr/>
          </a:p>
        </p:txBody>
      </p:sp>
      <p:sp>
        <p:nvSpPr>
          <p:cNvPr id="121" name="Google Shape;121;p11"/>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2"/>
        <p:cNvGrpSpPr/>
        <p:nvPr/>
      </p:nvGrpSpPr>
      <p:grpSpPr>
        <a:xfrm>
          <a:off x="0" y="0"/>
          <a:ext cx="0" cy="0"/>
          <a:chOff x="0" y="0"/>
          <a:chExt cx="0" cy="0"/>
        </a:xfrm>
      </p:grpSpPr>
      <p:sp>
        <p:nvSpPr>
          <p:cNvPr id="123" name="Google Shape;123;p12"/>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hift">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a:endParaRPr/>
          </a:p>
        </p:txBody>
      </p:sp>
      <p:sp>
        <p:nvSpPr>
          <p:cNvPr id="7" name="Google Shape;7;p1"/>
          <p:cNvSpPr txBox="1">
            <a:spLocks noGrp="1"/>
          </p:cNvSpPr>
          <p:nvPr>
            <p:ph type="body" idx="1"/>
          </p:nvPr>
        </p:nvSpPr>
        <p:spPr>
          <a:xfrm>
            <a:off x="311700" y="1152475"/>
            <a:ext cx="8520600" cy="3391200"/>
          </a:xfrm>
          <a:prstGeom prst="rect">
            <a:avLst/>
          </a:prstGeom>
          <a:noFill/>
          <a:ln>
            <a:noFill/>
          </a:ln>
        </p:spPr>
        <p:txBody>
          <a:bodyPr spcFirstLastPara="1" wrap="square" lIns="91425" tIns="91425" rIns="91425" bIns="91425" anchor="t" anchorCtr="0">
            <a:normAutofit/>
          </a:bodyPr>
          <a:lstStyle>
            <a:lvl1pPr marL="457200" lvl="0" indent="-311150" rtl="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marL="914400" lvl="1" indent="-29845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marL="1371600" lvl="2" indent="-29845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marL="1828800" lvl="3" indent="-29845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marL="2286000" lvl="4" indent="-29845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marL="2743200" lvl="5" indent="-29845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marL="3200400" lvl="6" indent="-29845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marL="3657600" lvl="7" indent="-29845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marL="4114800" lvl="8" indent="-29845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9pPr>
          </a:lstStyle>
          <a:p>
            <a:endParaRPr/>
          </a:p>
        </p:txBody>
      </p:sp>
      <p:sp>
        <p:nvSpPr>
          <p:cNvPr id="8" name="Google Shape;8;p1"/>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latin typeface="Nunito"/>
                <a:ea typeface="Nunito"/>
                <a:cs typeface="Nunito"/>
                <a:sym typeface="Nunito"/>
              </a:defRPr>
            </a:lvl1pPr>
            <a:lvl2pPr lvl="1" algn="r" rtl="0">
              <a:buNone/>
              <a:defRPr sz="1000">
                <a:solidFill>
                  <a:schemeClr val="dk2"/>
                </a:solidFill>
                <a:latin typeface="Nunito"/>
                <a:ea typeface="Nunito"/>
                <a:cs typeface="Nunito"/>
                <a:sym typeface="Nunito"/>
              </a:defRPr>
            </a:lvl2pPr>
            <a:lvl3pPr lvl="2" algn="r" rtl="0">
              <a:buNone/>
              <a:defRPr sz="1000">
                <a:solidFill>
                  <a:schemeClr val="dk2"/>
                </a:solidFill>
                <a:latin typeface="Nunito"/>
                <a:ea typeface="Nunito"/>
                <a:cs typeface="Nunito"/>
                <a:sym typeface="Nunito"/>
              </a:defRPr>
            </a:lvl3pPr>
            <a:lvl4pPr lvl="3" algn="r" rtl="0">
              <a:buNone/>
              <a:defRPr sz="1000">
                <a:solidFill>
                  <a:schemeClr val="dk2"/>
                </a:solidFill>
                <a:latin typeface="Nunito"/>
                <a:ea typeface="Nunito"/>
                <a:cs typeface="Nunito"/>
                <a:sym typeface="Nunito"/>
              </a:defRPr>
            </a:lvl4pPr>
            <a:lvl5pPr lvl="4" algn="r" rtl="0">
              <a:buNone/>
              <a:defRPr sz="1000">
                <a:solidFill>
                  <a:schemeClr val="dk2"/>
                </a:solidFill>
                <a:latin typeface="Nunito"/>
                <a:ea typeface="Nunito"/>
                <a:cs typeface="Nunito"/>
                <a:sym typeface="Nunito"/>
              </a:defRPr>
            </a:lvl5pPr>
            <a:lvl6pPr lvl="5" algn="r" rtl="0">
              <a:buNone/>
              <a:defRPr sz="1000">
                <a:solidFill>
                  <a:schemeClr val="dk2"/>
                </a:solidFill>
                <a:latin typeface="Nunito"/>
                <a:ea typeface="Nunito"/>
                <a:cs typeface="Nunito"/>
                <a:sym typeface="Nunito"/>
              </a:defRPr>
            </a:lvl6pPr>
            <a:lvl7pPr lvl="6" algn="r" rtl="0">
              <a:buNone/>
              <a:defRPr sz="1000">
                <a:solidFill>
                  <a:schemeClr val="dk2"/>
                </a:solidFill>
                <a:latin typeface="Nunito"/>
                <a:ea typeface="Nunito"/>
                <a:cs typeface="Nunito"/>
                <a:sym typeface="Nunito"/>
              </a:defRPr>
            </a:lvl7pPr>
            <a:lvl8pPr lvl="7" algn="r" rtl="0">
              <a:buNone/>
              <a:defRPr sz="1000">
                <a:solidFill>
                  <a:schemeClr val="dk2"/>
                </a:solidFill>
                <a:latin typeface="Nunito"/>
                <a:ea typeface="Nunito"/>
                <a:cs typeface="Nunito"/>
                <a:sym typeface="Nunito"/>
              </a:defRPr>
            </a:lvl8pPr>
            <a:lvl9pPr lvl="8" algn="r" rtl="0">
              <a:buNone/>
              <a:defRPr sz="1000">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xmlns:mc="http://schemas.openxmlformats.org/markup-compatibility/2006" xmlns:p14="http://schemas.microsoft.com/office/powerpoint/2010/main">
    <mc:Choice Requires="p14">
      <p:transition spd="slow">
        <p:push/>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1.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image" Target="../media/image6.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image" Target="../media/image9.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image" Target="../media/image12.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image" Target="../media/image6.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13"/>
          <p:cNvSpPr txBox="1">
            <a:spLocks noGrp="1"/>
          </p:cNvSpPr>
          <p:nvPr>
            <p:ph type="ctrTitle"/>
          </p:nvPr>
        </p:nvSpPr>
        <p:spPr>
          <a:xfrm>
            <a:off x="1858703" y="1822833"/>
            <a:ext cx="5361300" cy="14481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Purchase Intention of Online Shoppers</a:t>
            </a:r>
            <a:endParaRPr/>
          </a:p>
        </p:txBody>
      </p:sp>
      <p:sp>
        <p:nvSpPr>
          <p:cNvPr id="129" name="Google Shape;129;p13"/>
          <p:cNvSpPr txBox="1">
            <a:spLocks noGrp="1"/>
          </p:cNvSpPr>
          <p:nvPr>
            <p:ph type="subTitle" idx="1"/>
          </p:nvPr>
        </p:nvSpPr>
        <p:spPr>
          <a:xfrm>
            <a:off x="1858700" y="3413158"/>
            <a:ext cx="5361300" cy="52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Matthew Keenan, Manjot Kaur, Hina Sherwani</a:t>
            </a:r>
            <a:endParaRPr/>
          </a:p>
        </p:txBody>
      </p:sp>
      <p:pic>
        <p:nvPicPr>
          <p:cNvPr id="2" name="Audio Recording May 3, 2022 at 11:23:05 PM" descr="Audio Recording May 3, 2022 at 11:23:05 PM">
            <a:hlinkClick r:id="" action="ppaction://media"/>
            <a:extLst>
              <a:ext uri="{FF2B5EF4-FFF2-40B4-BE49-F238E27FC236}">
                <a16:creationId xmlns:a16="http://schemas.microsoft.com/office/drawing/2014/main" id="{4D3C1331-36F6-78C7-EE10-1D766619E20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09133" y="4191098"/>
            <a:ext cx="812800" cy="812800"/>
          </a:xfrm>
          <a:prstGeom prst="rect">
            <a:avLst/>
          </a:prstGeom>
        </p:spPr>
      </p:pic>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3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4"/>
          <p:cNvSpPr txBox="1">
            <a:spLocks noGrp="1"/>
          </p:cNvSpPr>
          <p:nvPr>
            <p:ph type="title"/>
          </p:nvPr>
        </p:nvSpPr>
        <p:spPr>
          <a:xfrm>
            <a:off x="621792" y="438912"/>
            <a:ext cx="7505700" cy="954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Business Problem</a:t>
            </a:r>
            <a:endParaRPr/>
          </a:p>
        </p:txBody>
      </p:sp>
      <p:sp>
        <p:nvSpPr>
          <p:cNvPr id="135" name="Google Shape;135;p14"/>
          <p:cNvSpPr txBox="1">
            <a:spLocks noGrp="1"/>
          </p:cNvSpPr>
          <p:nvPr>
            <p:ph type="body" idx="1"/>
          </p:nvPr>
        </p:nvSpPr>
        <p:spPr>
          <a:xfrm>
            <a:off x="648650" y="1156500"/>
            <a:ext cx="7505700" cy="903000"/>
          </a:xfrm>
          <a:prstGeom prst="rect">
            <a:avLst/>
          </a:prstGeom>
        </p:spPr>
        <p:txBody>
          <a:bodyPr spcFirstLastPara="1" wrap="square" lIns="91425" tIns="91425" rIns="91425" bIns="91425" anchor="t" anchorCtr="0">
            <a:normAutofit/>
          </a:bodyPr>
          <a:lstStyle/>
          <a:p>
            <a:pPr marL="0" lvl="0" indent="0" algn="just" rtl="0">
              <a:lnSpc>
                <a:spcPct val="100000"/>
              </a:lnSpc>
              <a:spcBef>
                <a:spcPts val="0"/>
              </a:spcBef>
              <a:spcAft>
                <a:spcPts val="0"/>
              </a:spcAft>
              <a:buNone/>
            </a:pPr>
            <a:r>
              <a:rPr lang="en" sz="1200" b="1">
                <a:solidFill>
                  <a:srgbClr val="000000"/>
                </a:solidFill>
                <a:latin typeface="Times New Roman"/>
                <a:ea typeface="Times New Roman"/>
                <a:cs typeface="Times New Roman"/>
                <a:sym typeface="Times New Roman"/>
              </a:rPr>
              <a:t>What is conversion rate optimization?</a:t>
            </a:r>
            <a:endParaRPr sz="1200" b="1">
              <a:solidFill>
                <a:srgbClr val="000000"/>
              </a:solidFill>
              <a:latin typeface="Times New Roman"/>
              <a:ea typeface="Times New Roman"/>
              <a:cs typeface="Times New Roman"/>
              <a:sym typeface="Times New Roman"/>
            </a:endParaRPr>
          </a:p>
          <a:p>
            <a:pPr marL="0" lvl="0" indent="0" algn="just" rtl="0">
              <a:lnSpc>
                <a:spcPct val="100000"/>
              </a:lnSpc>
              <a:spcBef>
                <a:spcPts val="0"/>
              </a:spcBef>
              <a:spcAft>
                <a:spcPts val="0"/>
              </a:spcAft>
              <a:buNone/>
            </a:pPr>
            <a:endParaRPr sz="1200">
              <a:solidFill>
                <a:srgbClr val="000000"/>
              </a:solidFill>
              <a:latin typeface="Times New Roman"/>
              <a:ea typeface="Times New Roman"/>
              <a:cs typeface="Times New Roman"/>
              <a:sym typeface="Times New Roman"/>
            </a:endParaRPr>
          </a:p>
          <a:p>
            <a:pPr marL="0" lvl="0" indent="0" algn="l" rtl="0">
              <a:lnSpc>
                <a:spcPct val="100000"/>
              </a:lnSpc>
              <a:spcBef>
                <a:spcPts val="0"/>
              </a:spcBef>
              <a:spcAft>
                <a:spcPts val="0"/>
              </a:spcAft>
              <a:buNone/>
            </a:pPr>
            <a:r>
              <a:rPr lang="en" sz="1200" i="1">
                <a:solidFill>
                  <a:schemeClr val="lt1"/>
                </a:solidFill>
                <a:latin typeface="Times New Roman"/>
                <a:ea typeface="Times New Roman"/>
                <a:cs typeface="Times New Roman"/>
                <a:sym typeface="Times New Roman"/>
              </a:rPr>
              <a:t>The process that businesses undertake to increase the number of conversions on their websites. </a:t>
            </a:r>
            <a:endParaRPr sz="1200"/>
          </a:p>
        </p:txBody>
      </p:sp>
      <p:sp>
        <p:nvSpPr>
          <p:cNvPr id="136" name="Google Shape;136;p14"/>
          <p:cNvSpPr txBox="1">
            <a:spLocks noGrp="1"/>
          </p:cNvSpPr>
          <p:nvPr>
            <p:ph type="body" idx="1"/>
          </p:nvPr>
        </p:nvSpPr>
        <p:spPr>
          <a:xfrm>
            <a:off x="621800" y="2003475"/>
            <a:ext cx="7559400" cy="1024500"/>
          </a:xfrm>
          <a:prstGeom prst="rect">
            <a:avLst/>
          </a:prstGeom>
        </p:spPr>
        <p:txBody>
          <a:bodyPr spcFirstLastPara="1" wrap="square" lIns="91425" tIns="91425" rIns="91425" bIns="91425" anchor="t" anchorCtr="0">
            <a:normAutofit/>
          </a:bodyPr>
          <a:lstStyle/>
          <a:p>
            <a:pPr marL="0" lvl="0" indent="0" algn="just" rtl="0">
              <a:lnSpc>
                <a:spcPct val="100000"/>
              </a:lnSpc>
              <a:spcBef>
                <a:spcPts val="0"/>
              </a:spcBef>
              <a:spcAft>
                <a:spcPts val="0"/>
              </a:spcAft>
              <a:buNone/>
            </a:pPr>
            <a:r>
              <a:rPr lang="en" sz="1200" b="1">
                <a:solidFill>
                  <a:srgbClr val="000000"/>
                </a:solidFill>
                <a:latin typeface="Times New Roman"/>
                <a:ea typeface="Times New Roman"/>
                <a:cs typeface="Times New Roman"/>
                <a:sym typeface="Times New Roman"/>
              </a:rPr>
              <a:t>How can we increase conversion rates?</a:t>
            </a:r>
            <a:endParaRPr sz="1200" b="1">
              <a:solidFill>
                <a:srgbClr val="000000"/>
              </a:solidFill>
              <a:latin typeface="Times New Roman"/>
              <a:ea typeface="Times New Roman"/>
              <a:cs typeface="Times New Roman"/>
              <a:sym typeface="Times New Roman"/>
            </a:endParaRPr>
          </a:p>
          <a:p>
            <a:pPr marL="0" lvl="0" indent="0" algn="just" rtl="0">
              <a:lnSpc>
                <a:spcPct val="100000"/>
              </a:lnSpc>
              <a:spcBef>
                <a:spcPts val="0"/>
              </a:spcBef>
              <a:spcAft>
                <a:spcPts val="0"/>
              </a:spcAft>
              <a:buNone/>
            </a:pPr>
            <a:endParaRPr sz="1200">
              <a:solidFill>
                <a:srgbClr val="000000"/>
              </a:solidFill>
              <a:latin typeface="Times New Roman"/>
              <a:ea typeface="Times New Roman"/>
              <a:cs typeface="Times New Roman"/>
              <a:sym typeface="Times New Roman"/>
            </a:endParaRPr>
          </a:p>
          <a:p>
            <a:pPr marL="457200" lvl="0" indent="-304800" algn="l" rtl="0">
              <a:lnSpc>
                <a:spcPct val="100000"/>
              </a:lnSpc>
              <a:spcBef>
                <a:spcPts val="0"/>
              </a:spcBef>
              <a:spcAft>
                <a:spcPts val="0"/>
              </a:spcAft>
              <a:buClr>
                <a:srgbClr val="000000"/>
              </a:buClr>
              <a:buSzPts val="1200"/>
              <a:buFont typeface="Times New Roman"/>
              <a:buAutoNum type="arabicPeriod"/>
            </a:pPr>
            <a:r>
              <a:rPr lang="en" sz="1200">
                <a:solidFill>
                  <a:srgbClr val="000000"/>
                </a:solidFill>
                <a:latin typeface="Times New Roman"/>
                <a:ea typeface="Times New Roman"/>
                <a:cs typeface="Times New Roman"/>
                <a:sym typeface="Times New Roman"/>
              </a:rPr>
              <a:t>Identify which variables have significance on the probability that a user will make a purchase</a:t>
            </a:r>
            <a:endParaRPr sz="1200">
              <a:solidFill>
                <a:srgbClr val="000000"/>
              </a:solidFill>
              <a:latin typeface="Times New Roman"/>
              <a:ea typeface="Times New Roman"/>
              <a:cs typeface="Times New Roman"/>
              <a:sym typeface="Times New Roman"/>
            </a:endParaRPr>
          </a:p>
          <a:p>
            <a:pPr marL="457200" lvl="0" indent="-304800" algn="l" rtl="0">
              <a:lnSpc>
                <a:spcPct val="100000"/>
              </a:lnSpc>
              <a:spcBef>
                <a:spcPts val="0"/>
              </a:spcBef>
              <a:spcAft>
                <a:spcPts val="0"/>
              </a:spcAft>
              <a:buClr>
                <a:srgbClr val="000000"/>
              </a:buClr>
              <a:buSzPts val="1200"/>
              <a:buFont typeface="Times New Roman"/>
              <a:buAutoNum type="arabicPeriod"/>
            </a:pPr>
            <a:r>
              <a:rPr lang="en" sz="1200">
                <a:solidFill>
                  <a:srgbClr val="000000"/>
                </a:solidFill>
                <a:latin typeface="Times New Roman"/>
                <a:ea typeface="Times New Roman"/>
                <a:cs typeface="Times New Roman"/>
                <a:sym typeface="Times New Roman"/>
              </a:rPr>
              <a:t>Form predictions about future purchases</a:t>
            </a:r>
            <a:endParaRPr/>
          </a:p>
        </p:txBody>
      </p:sp>
      <p:sp>
        <p:nvSpPr>
          <p:cNvPr id="137" name="Google Shape;137;p14"/>
          <p:cNvSpPr txBox="1">
            <a:spLocks noGrp="1"/>
          </p:cNvSpPr>
          <p:nvPr>
            <p:ph type="body" idx="1"/>
          </p:nvPr>
        </p:nvSpPr>
        <p:spPr>
          <a:xfrm>
            <a:off x="621800" y="2956375"/>
            <a:ext cx="7505700" cy="1024500"/>
          </a:xfrm>
          <a:prstGeom prst="rect">
            <a:avLst/>
          </a:prstGeom>
        </p:spPr>
        <p:txBody>
          <a:bodyPr spcFirstLastPara="1" wrap="square" lIns="91425" tIns="91425" rIns="91425" bIns="91425" anchor="t" anchorCtr="0">
            <a:normAutofit/>
          </a:bodyPr>
          <a:lstStyle/>
          <a:p>
            <a:pPr marL="0" lvl="0" indent="0" algn="just" rtl="0">
              <a:lnSpc>
                <a:spcPct val="100000"/>
              </a:lnSpc>
              <a:spcBef>
                <a:spcPts val="0"/>
              </a:spcBef>
              <a:spcAft>
                <a:spcPts val="0"/>
              </a:spcAft>
              <a:buNone/>
            </a:pPr>
            <a:r>
              <a:rPr lang="en" sz="1200" b="1">
                <a:solidFill>
                  <a:srgbClr val="000000"/>
                </a:solidFill>
                <a:latin typeface="Times New Roman"/>
                <a:ea typeface="Times New Roman"/>
                <a:cs typeface="Times New Roman"/>
                <a:sym typeface="Times New Roman"/>
              </a:rPr>
              <a:t>What is the long-term goal?</a:t>
            </a:r>
            <a:endParaRPr sz="1200" b="1">
              <a:solidFill>
                <a:srgbClr val="000000"/>
              </a:solidFill>
              <a:latin typeface="Times New Roman"/>
              <a:ea typeface="Times New Roman"/>
              <a:cs typeface="Times New Roman"/>
              <a:sym typeface="Times New Roman"/>
            </a:endParaRPr>
          </a:p>
          <a:p>
            <a:pPr marL="0" lvl="0" indent="0" algn="just" rtl="0">
              <a:lnSpc>
                <a:spcPct val="100000"/>
              </a:lnSpc>
              <a:spcBef>
                <a:spcPts val="0"/>
              </a:spcBef>
              <a:spcAft>
                <a:spcPts val="0"/>
              </a:spcAft>
              <a:buNone/>
            </a:pPr>
            <a:endParaRPr sz="1200">
              <a:solidFill>
                <a:srgbClr val="000000"/>
              </a:solidFill>
              <a:latin typeface="Times New Roman"/>
              <a:ea typeface="Times New Roman"/>
              <a:cs typeface="Times New Roman"/>
              <a:sym typeface="Times New Roman"/>
            </a:endParaRPr>
          </a:p>
          <a:p>
            <a:pPr marL="457200" lvl="0" indent="-304800" algn="just" rtl="0">
              <a:lnSpc>
                <a:spcPct val="100000"/>
              </a:lnSpc>
              <a:spcBef>
                <a:spcPts val="0"/>
              </a:spcBef>
              <a:spcAft>
                <a:spcPts val="0"/>
              </a:spcAft>
              <a:buClr>
                <a:srgbClr val="000000"/>
              </a:buClr>
              <a:buSzPts val="1200"/>
              <a:buFont typeface="Times New Roman"/>
              <a:buAutoNum type="arabicPeriod"/>
            </a:pPr>
            <a:r>
              <a:rPr lang="en" sz="1200">
                <a:solidFill>
                  <a:srgbClr val="000000"/>
                </a:solidFill>
                <a:latin typeface="Times New Roman"/>
                <a:ea typeface="Times New Roman"/>
                <a:cs typeface="Times New Roman"/>
                <a:sym typeface="Times New Roman"/>
              </a:rPr>
              <a:t>Enhanced predictive analytics leads to increased revenue and profit</a:t>
            </a:r>
            <a:endParaRPr sz="1200">
              <a:solidFill>
                <a:srgbClr val="000000"/>
              </a:solidFill>
              <a:latin typeface="Times New Roman"/>
              <a:ea typeface="Times New Roman"/>
              <a:cs typeface="Times New Roman"/>
              <a:sym typeface="Times New Roman"/>
            </a:endParaRPr>
          </a:p>
          <a:p>
            <a:pPr marL="457200" lvl="0" indent="-304800" algn="just" rtl="0">
              <a:lnSpc>
                <a:spcPct val="100000"/>
              </a:lnSpc>
              <a:spcBef>
                <a:spcPts val="0"/>
              </a:spcBef>
              <a:spcAft>
                <a:spcPts val="0"/>
              </a:spcAft>
              <a:buClr>
                <a:srgbClr val="000000"/>
              </a:buClr>
              <a:buSzPts val="1200"/>
              <a:buFont typeface="Times New Roman"/>
              <a:buAutoNum type="arabicPeriod"/>
            </a:pPr>
            <a:r>
              <a:rPr lang="en" sz="1200">
                <a:solidFill>
                  <a:srgbClr val="000000"/>
                </a:solidFill>
                <a:latin typeface="Times New Roman"/>
                <a:ea typeface="Times New Roman"/>
                <a:cs typeface="Times New Roman"/>
                <a:sym typeface="Times New Roman"/>
              </a:rPr>
              <a:t>Key factors of e-commerce determined that contribute to optimal conversion rates</a:t>
            </a:r>
            <a:endParaRPr/>
          </a:p>
        </p:txBody>
      </p:sp>
      <p:pic>
        <p:nvPicPr>
          <p:cNvPr id="2" name="Audio Recording May 3, 2022 at 11:27:43 PM" descr="Audio Recording May 3, 2022 at 11:27:43 PM">
            <a:hlinkClick r:id="" action="ppaction://media"/>
            <a:extLst>
              <a:ext uri="{FF2B5EF4-FFF2-40B4-BE49-F238E27FC236}">
                <a16:creationId xmlns:a16="http://schemas.microsoft.com/office/drawing/2014/main" id="{AB061F2D-52A1-3FB5-E894-D7D51657502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68400" y="3891788"/>
            <a:ext cx="812800" cy="812800"/>
          </a:xfrm>
          <a:prstGeom prst="rect">
            <a:avLst/>
          </a:prstGeom>
        </p:spPr>
      </p:pic>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689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15"/>
          <p:cNvSpPr txBox="1">
            <a:spLocks noGrp="1"/>
          </p:cNvSpPr>
          <p:nvPr>
            <p:ph type="title"/>
          </p:nvPr>
        </p:nvSpPr>
        <p:spPr>
          <a:xfrm>
            <a:off x="621325" y="442025"/>
            <a:ext cx="7505700" cy="669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Data Overview and Preparation</a:t>
            </a:r>
            <a:endParaRPr/>
          </a:p>
        </p:txBody>
      </p:sp>
      <p:sp>
        <p:nvSpPr>
          <p:cNvPr id="143" name="Google Shape;143;p15"/>
          <p:cNvSpPr txBox="1">
            <a:spLocks noGrp="1"/>
          </p:cNvSpPr>
          <p:nvPr>
            <p:ph type="body" idx="1"/>
          </p:nvPr>
        </p:nvSpPr>
        <p:spPr>
          <a:xfrm>
            <a:off x="216211" y="1110773"/>
            <a:ext cx="3831701" cy="3764264"/>
          </a:xfrm>
          <a:prstGeom prst="rect">
            <a:avLst/>
          </a:prstGeom>
        </p:spPr>
        <p:txBody>
          <a:bodyPr spcFirstLastPara="1" wrap="square" lIns="91425" tIns="91425" rIns="91425" bIns="91425" anchor="t" anchorCtr="0">
            <a:normAutofit fontScale="77500" lnSpcReduction="20000"/>
          </a:bodyPr>
          <a:lstStyle/>
          <a:p>
            <a:pPr marL="0" lvl="0" indent="0" rtl="0">
              <a:lnSpc>
                <a:spcPct val="95000"/>
              </a:lnSpc>
              <a:spcBef>
                <a:spcPts val="0"/>
              </a:spcBef>
              <a:spcAft>
                <a:spcPts val="1200"/>
              </a:spcAft>
              <a:buNone/>
            </a:pPr>
            <a:r>
              <a:rPr lang="en" sz="1600" dirty="0">
                <a:solidFill>
                  <a:schemeClr val="lt1"/>
                </a:solidFill>
              </a:rPr>
              <a:t>Source</a:t>
            </a:r>
            <a:br>
              <a:rPr lang="en" sz="1100" dirty="0"/>
            </a:br>
            <a:r>
              <a:rPr lang="en" sz="1400" dirty="0"/>
              <a:t>The UC Irvine Machine Learning Repository</a:t>
            </a:r>
          </a:p>
          <a:p>
            <a:pPr marL="0" lvl="0" indent="0">
              <a:lnSpc>
                <a:spcPct val="95000"/>
              </a:lnSpc>
              <a:spcAft>
                <a:spcPts val="1200"/>
              </a:spcAft>
              <a:buNone/>
            </a:pPr>
            <a:r>
              <a:rPr lang="en-US" sz="1600" dirty="0">
                <a:solidFill>
                  <a:schemeClr val="lt1"/>
                </a:solidFill>
              </a:rPr>
              <a:t>Dataset</a:t>
            </a:r>
            <a:br>
              <a:rPr lang="en-US" sz="1400" dirty="0"/>
            </a:br>
            <a:r>
              <a:rPr lang="en-US" sz="1400" dirty="0"/>
              <a:t>12,330 records, 18 attributes</a:t>
            </a:r>
          </a:p>
          <a:p>
            <a:pPr marL="0" indent="0">
              <a:lnSpc>
                <a:spcPct val="95000"/>
              </a:lnSpc>
              <a:spcAft>
                <a:spcPts val="1200"/>
              </a:spcAft>
              <a:buNone/>
            </a:pPr>
            <a:r>
              <a:rPr lang="en-US" sz="1600" dirty="0">
                <a:solidFill>
                  <a:schemeClr val="lt1"/>
                </a:solidFill>
              </a:rPr>
              <a:t>Target</a:t>
            </a:r>
            <a:br>
              <a:rPr lang="en-US" sz="1400" dirty="0"/>
            </a:br>
            <a:r>
              <a:rPr lang="en-US" sz="1400" dirty="0"/>
              <a:t>Revenue (1: Purchase Made in Browsing Session)</a:t>
            </a:r>
          </a:p>
          <a:p>
            <a:pPr marL="0" indent="0">
              <a:lnSpc>
                <a:spcPct val="95000"/>
              </a:lnSpc>
              <a:spcAft>
                <a:spcPts val="1200"/>
              </a:spcAft>
              <a:buNone/>
            </a:pPr>
            <a:r>
              <a:rPr lang="en-US" sz="1600" dirty="0">
                <a:solidFill>
                  <a:schemeClr val="lt1"/>
                </a:solidFill>
              </a:rPr>
              <a:t>Predictors</a:t>
            </a:r>
            <a:endParaRPr lang="en-US" sz="1400" dirty="0"/>
          </a:p>
          <a:p>
            <a:pPr marL="285750" indent="-285750">
              <a:lnSpc>
                <a:spcPct val="95000"/>
              </a:lnSpc>
              <a:spcAft>
                <a:spcPts val="1200"/>
              </a:spcAft>
              <a:buFont typeface="Courier New" panose="02070309020205020404" pitchFamily="49" charset="0"/>
              <a:buChar char="o"/>
            </a:pPr>
            <a:r>
              <a:rPr lang="en-US" sz="1400" b="1" i="1" dirty="0"/>
              <a:t>Page-Type Variables</a:t>
            </a:r>
            <a:r>
              <a:rPr lang="en-US" sz="1400" i="1" dirty="0"/>
              <a:t>:</a:t>
            </a:r>
            <a:r>
              <a:rPr lang="en-US" sz="1400" b="1" dirty="0"/>
              <a:t> </a:t>
            </a:r>
            <a:r>
              <a:rPr lang="en-US" sz="1400" dirty="0"/>
              <a:t>Administrative, Informational, Product-Related</a:t>
            </a:r>
          </a:p>
          <a:p>
            <a:pPr marL="285750" indent="-285750">
              <a:lnSpc>
                <a:spcPct val="95000"/>
              </a:lnSpc>
              <a:spcAft>
                <a:spcPts val="1200"/>
              </a:spcAft>
              <a:buFont typeface="Courier New" panose="02070309020205020404" pitchFamily="49" charset="0"/>
              <a:buChar char="o"/>
            </a:pPr>
            <a:r>
              <a:rPr lang="en-US" sz="1400" b="1" i="1" dirty="0"/>
              <a:t>Visitor-Type Variables</a:t>
            </a:r>
            <a:r>
              <a:rPr lang="en-US" sz="1400" i="1" dirty="0"/>
              <a:t>: </a:t>
            </a:r>
            <a:r>
              <a:rPr lang="en-US" sz="1400" dirty="0"/>
              <a:t>New, Returning, Other</a:t>
            </a:r>
            <a:br>
              <a:rPr lang="en-US" sz="1400" dirty="0"/>
            </a:br>
            <a:endParaRPr lang="en-US" sz="1400" dirty="0"/>
          </a:p>
          <a:p>
            <a:pPr marL="285750" indent="-285750">
              <a:lnSpc>
                <a:spcPct val="95000"/>
              </a:lnSpc>
              <a:spcAft>
                <a:spcPts val="1200"/>
              </a:spcAft>
              <a:buFont typeface="Courier New" panose="02070309020205020404" pitchFamily="49" charset="0"/>
              <a:buChar char="o"/>
            </a:pPr>
            <a:r>
              <a:rPr lang="en-US" sz="1400" dirty="0"/>
              <a:t> </a:t>
            </a:r>
            <a:r>
              <a:rPr lang="en-US" sz="1400" b="1" i="1" dirty="0"/>
              <a:t>Calendar Related Variables</a:t>
            </a:r>
            <a:r>
              <a:rPr lang="en-US" sz="1400" i="1" dirty="0"/>
              <a:t>: </a:t>
            </a:r>
            <a:r>
              <a:rPr lang="en-US" sz="1400" dirty="0"/>
              <a:t>Month, </a:t>
            </a:r>
            <a:r>
              <a:rPr lang="en-US" sz="1400" dirty="0" err="1"/>
              <a:t>SpecialDay</a:t>
            </a:r>
            <a:r>
              <a:rPr lang="en-US" sz="1400" dirty="0"/>
              <a:t>, Weekend </a:t>
            </a:r>
          </a:p>
          <a:p>
            <a:pPr marL="285750" indent="-285750">
              <a:lnSpc>
                <a:spcPct val="95000"/>
              </a:lnSpc>
              <a:spcAft>
                <a:spcPts val="1200"/>
              </a:spcAft>
              <a:buFont typeface="Courier New" panose="02070309020205020404" pitchFamily="49" charset="0"/>
              <a:buChar char="o"/>
            </a:pPr>
            <a:r>
              <a:rPr lang="en-US" sz="1400" b="1" i="1" dirty="0"/>
              <a:t>Session Related Variables</a:t>
            </a:r>
            <a:r>
              <a:rPr lang="en-US" sz="1400" i="1" dirty="0"/>
              <a:t>: </a:t>
            </a:r>
            <a:r>
              <a:rPr lang="en-US" sz="1400" dirty="0" err="1"/>
              <a:t>Administrative_Duration</a:t>
            </a:r>
            <a:r>
              <a:rPr lang="en-US" sz="1400" dirty="0"/>
              <a:t>, </a:t>
            </a:r>
            <a:r>
              <a:rPr lang="en-US" sz="1400" dirty="0" err="1"/>
              <a:t>Informational_Duration</a:t>
            </a:r>
            <a:r>
              <a:rPr lang="en-US" sz="1400" dirty="0"/>
              <a:t>, Product-</a:t>
            </a:r>
            <a:r>
              <a:rPr lang="en-US" sz="1400" dirty="0" err="1"/>
              <a:t>Related_Duration</a:t>
            </a:r>
            <a:r>
              <a:rPr lang="en-US" sz="1400" dirty="0"/>
              <a:t>, </a:t>
            </a:r>
            <a:r>
              <a:rPr lang="en-US" sz="1400" dirty="0" err="1"/>
              <a:t>BounceRates</a:t>
            </a:r>
            <a:r>
              <a:rPr lang="en-US" sz="1400" dirty="0"/>
              <a:t>, </a:t>
            </a:r>
            <a:r>
              <a:rPr lang="en-US" sz="1400" dirty="0" err="1"/>
              <a:t>ExitRates</a:t>
            </a:r>
            <a:r>
              <a:rPr lang="en-US" sz="1400" dirty="0"/>
              <a:t>, </a:t>
            </a:r>
            <a:r>
              <a:rPr lang="en-US" sz="1400" dirty="0" err="1"/>
              <a:t>PageValues</a:t>
            </a:r>
            <a:br>
              <a:rPr lang="en-US" sz="1400" dirty="0"/>
            </a:br>
            <a:br>
              <a:rPr lang="en-US" sz="1400" dirty="0"/>
            </a:br>
            <a:r>
              <a:rPr lang="en-US" sz="1400" dirty="0"/>
              <a:t>- </a:t>
            </a:r>
            <a:r>
              <a:rPr lang="en-US" sz="1400" b="1" i="1" dirty="0"/>
              <a:t>Network Related Variables</a:t>
            </a:r>
            <a:r>
              <a:rPr lang="en-US" sz="1400" i="1" dirty="0"/>
              <a:t>: </a:t>
            </a:r>
            <a:r>
              <a:rPr lang="en-US" sz="1400" dirty="0" err="1"/>
              <a:t>OperatingSystems</a:t>
            </a:r>
            <a:r>
              <a:rPr lang="en-US" sz="1400" dirty="0"/>
              <a:t>, Browser, Region, </a:t>
            </a:r>
            <a:r>
              <a:rPr lang="en-US" sz="1400" dirty="0" err="1"/>
              <a:t>TrafficType</a:t>
            </a:r>
            <a:r>
              <a:rPr lang="en-US" sz="1400" dirty="0"/>
              <a:t> </a:t>
            </a:r>
          </a:p>
          <a:p>
            <a:pPr marL="0" lvl="0" indent="0" algn="l" rtl="0">
              <a:lnSpc>
                <a:spcPct val="95000"/>
              </a:lnSpc>
              <a:spcBef>
                <a:spcPts val="0"/>
              </a:spcBef>
              <a:spcAft>
                <a:spcPts val="1200"/>
              </a:spcAft>
              <a:buNone/>
            </a:pPr>
            <a:endParaRPr dirty="0"/>
          </a:p>
        </p:txBody>
      </p:sp>
      <p:sp>
        <p:nvSpPr>
          <p:cNvPr id="147" name="Google Shape;147;p15"/>
          <p:cNvSpPr txBox="1">
            <a:spLocks noGrp="1"/>
          </p:cNvSpPr>
          <p:nvPr>
            <p:ph type="body" idx="1"/>
          </p:nvPr>
        </p:nvSpPr>
        <p:spPr>
          <a:xfrm>
            <a:off x="4453025" y="1110773"/>
            <a:ext cx="3941800" cy="9156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None/>
            </a:pPr>
            <a:r>
              <a:rPr lang="en" sz="1400" dirty="0">
                <a:solidFill>
                  <a:schemeClr val="lt1"/>
                </a:solidFill>
              </a:rPr>
              <a:t>Preparation</a:t>
            </a:r>
            <a:endParaRPr sz="1400" dirty="0"/>
          </a:p>
          <a:p>
            <a:pPr marL="171450" lvl="0" indent="-171450" algn="l" rtl="0">
              <a:lnSpc>
                <a:spcPct val="100000"/>
              </a:lnSpc>
              <a:spcBef>
                <a:spcPts val="0"/>
              </a:spcBef>
              <a:spcAft>
                <a:spcPts val="0"/>
              </a:spcAft>
              <a:buFont typeface="Courier New" panose="02070309020205020404" pitchFamily="49" charset="0"/>
              <a:buChar char="o"/>
            </a:pPr>
            <a:r>
              <a:rPr lang="en" sz="1100" dirty="0"/>
              <a:t>Convert nominal variables into numerical or </a:t>
            </a:r>
            <a:r>
              <a:rPr lang="en" sz="1100" dirty="0" err="1"/>
              <a:t>boolean</a:t>
            </a:r>
            <a:r>
              <a:rPr lang="en" sz="1100" dirty="0"/>
              <a:t> values</a:t>
            </a:r>
          </a:p>
          <a:p>
            <a:pPr marL="171450" lvl="0" indent="-171450" algn="l" rtl="0">
              <a:lnSpc>
                <a:spcPct val="100000"/>
              </a:lnSpc>
              <a:spcBef>
                <a:spcPts val="0"/>
              </a:spcBef>
              <a:spcAft>
                <a:spcPts val="0"/>
              </a:spcAft>
              <a:buFont typeface="Courier New" panose="02070309020205020404" pitchFamily="49" charset="0"/>
              <a:buChar char="o"/>
            </a:pPr>
            <a:r>
              <a:rPr lang="en" sz="1100" dirty="0"/>
              <a:t>Apply SMOTE to address uneven distribution of target variable</a:t>
            </a:r>
            <a:endParaRPr sz="1100" dirty="0"/>
          </a:p>
        </p:txBody>
      </p:sp>
      <p:pic>
        <p:nvPicPr>
          <p:cNvPr id="148" name="Google Shape;148;p15" title="Chart"/>
          <p:cNvPicPr preferRelativeResize="0"/>
          <p:nvPr/>
        </p:nvPicPr>
        <p:blipFill>
          <a:blip r:embed="rId5">
            <a:alphaModFix/>
          </a:blip>
          <a:stretch>
            <a:fillRect/>
          </a:stretch>
        </p:blipFill>
        <p:spPr>
          <a:xfrm>
            <a:off x="6423925" y="2330012"/>
            <a:ext cx="2319226" cy="1431575"/>
          </a:xfrm>
          <a:prstGeom prst="rect">
            <a:avLst/>
          </a:prstGeom>
          <a:noFill/>
          <a:ln>
            <a:noFill/>
          </a:ln>
        </p:spPr>
      </p:pic>
      <p:pic>
        <p:nvPicPr>
          <p:cNvPr id="149" name="Google Shape;149;p15" title="Chart"/>
          <p:cNvPicPr preferRelativeResize="0"/>
          <p:nvPr/>
        </p:nvPicPr>
        <p:blipFill>
          <a:blip r:embed="rId6">
            <a:alphaModFix/>
          </a:blip>
          <a:stretch>
            <a:fillRect/>
          </a:stretch>
        </p:blipFill>
        <p:spPr>
          <a:xfrm>
            <a:off x="3990475" y="2363925"/>
            <a:ext cx="2433450" cy="1431574"/>
          </a:xfrm>
          <a:prstGeom prst="rect">
            <a:avLst/>
          </a:prstGeom>
          <a:noFill/>
          <a:ln>
            <a:noFill/>
          </a:ln>
        </p:spPr>
      </p:pic>
      <p:sp>
        <p:nvSpPr>
          <p:cNvPr id="150" name="Google Shape;150;p15"/>
          <p:cNvSpPr/>
          <p:nvPr/>
        </p:nvSpPr>
        <p:spPr>
          <a:xfrm>
            <a:off x="6050300" y="2695250"/>
            <a:ext cx="530700" cy="321000"/>
          </a:xfrm>
          <a:prstGeom prst="rightArrow">
            <a:avLst>
              <a:gd name="adj1" fmla="val 50000"/>
              <a:gd name="adj2" fmla="val 50000"/>
            </a:avLst>
          </a:prstGeom>
          <a:gradFill>
            <a:gsLst>
              <a:gs pos="0">
                <a:srgbClr val="FFFFFF"/>
              </a:gs>
              <a:gs pos="100000">
                <a:srgbClr val="B3B3B3"/>
              </a:gs>
            </a:gsLst>
            <a:lin ang="5400012" scaled="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400">
                <a:solidFill>
                  <a:srgbClr val="073763"/>
                </a:solidFill>
                <a:latin typeface="Nunito SemiBold"/>
                <a:ea typeface="Nunito SemiBold"/>
                <a:cs typeface="Nunito SemiBold"/>
                <a:sym typeface="Nunito SemiBold"/>
              </a:rPr>
              <a:t>SMOTE</a:t>
            </a:r>
            <a:endParaRPr sz="400">
              <a:solidFill>
                <a:srgbClr val="073763"/>
              </a:solidFill>
              <a:latin typeface="Nunito SemiBold"/>
              <a:ea typeface="Nunito SemiBold"/>
              <a:cs typeface="Nunito SemiBold"/>
              <a:sym typeface="Nunito SemiBold"/>
            </a:endParaRPr>
          </a:p>
        </p:txBody>
      </p:sp>
      <p:pic>
        <p:nvPicPr>
          <p:cNvPr id="2" name="Audio Recording May 4, 2022 at 1:41:13 PM" descr="Audio Recording May 4, 2022 at 1:41:13 PM">
            <a:hlinkClick r:id="" action="ppaction://media"/>
            <a:extLst>
              <a:ext uri="{FF2B5EF4-FFF2-40B4-BE49-F238E27FC236}">
                <a16:creationId xmlns:a16="http://schemas.microsoft.com/office/drawing/2014/main" id="{F2C7DF71-E072-04F8-F99F-04F4C12CE48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582025" y="4032727"/>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094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16"/>
          <p:cNvSpPr txBox="1">
            <a:spLocks noGrp="1"/>
          </p:cNvSpPr>
          <p:nvPr>
            <p:ph type="title"/>
          </p:nvPr>
        </p:nvSpPr>
        <p:spPr>
          <a:xfrm>
            <a:off x="621792" y="438912"/>
            <a:ext cx="7505700" cy="954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Modeling Techniques</a:t>
            </a:r>
            <a:endParaRPr/>
          </a:p>
        </p:txBody>
      </p:sp>
      <p:sp>
        <p:nvSpPr>
          <p:cNvPr id="156" name="Google Shape;156;p16"/>
          <p:cNvSpPr txBox="1">
            <a:spLocks noGrp="1"/>
          </p:cNvSpPr>
          <p:nvPr>
            <p:ph type="body" idx="1"/>
          </p:nvPr>
        </p:nvSpPr>
        <p:spPr>
          <a:xfrm>
            <a:off x="900752" y="3493950"/>
            <a:ext cx="1586023" cy="3645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sz="1400" dirty="0"/>
              <a:t>Logistic Regression</a:t>
            </a:r>
            <a:endParaRPr sz="1400" dirty="0"/>
          </a:p>
        </p:txBody>
      </p:sp>
      <p:sp>
        <p:nvSpPr>
          <p:cNvPr id="157" name="Google Shape;157;p16"/>
          <p:cNvSpPr txBox="1">
            <a:spLocks noGrp="1"/>
          </p:cNvSpPr>
          <p:nvPr>
            <p:ph type="body" idx="1"/>
          </p:nvPr>
        </p:nvSpPr>
        <p:spPr>
          <a:xfrm>
            <a:off x="3924275" y="3493950"/>
            <a:ext cx="1414800" cy="3645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sz="1400" dirty="0"/>
              <a:t>Decision Tree</a:t>
            </a:r>
            <a:endParaRPr sz="1400" dirty="0"/>
          </a:p>
        </p:txBody>
      </p:sp>
      <p:sp>
        <p:nvSpPr>
          <p:cNvPr id="158" name="Google Shape;158;p16"/>
          <p:cNvSpPr txBox="1">
            <a:spLocks noGrp="1"/>
          </p:cNvSpPr>
          <p:nvPr>
            <p:ph type="body" idx="1"/>
          </p:nvPr>
        </p:nvSpPr>
        <p:spPr>
          <a:xfrm>
            <a:off x="6688250" y="3493950"/>
            <a:ext cx="1414800" cy="3645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sz="1400" dirty="0"/>
              <a:t>Neural Network</a:t>
            </a:r>
            <a:endParaRPr sz="1400" dirty="0"/>
          </a:p>
        </p:txBody>
      </p:sp>
      <p:pic>
        <p:nvPicPr>
          <p:cNvPr id="159" name="Google Shape;159;p16"/>
          <p:cNvPicPr preferRelativeResize="0"/>
          <p:nvPr/>
        </p:nvPicPr>
        <p:blipFill>
          <a:blip r:embed="rId5">
            <a:alphaModFix/>
          </a:blip>
          <a:stretch>
            <a:fillRect/>
          </a:stretch>
        </p:blipFill>
        <p:spPr>
          <a:xfrm>
            <a:off x="767168" y="1598993"/>
            <a:ext cx="1986825" cy="1768525"/>
          </a:xfrm>
          <a:prstGeom prst="rect">
            <a:avLst/>
          </a:prstGeom>
          <a:noFill/>
          <a:ln>
            <a:noFill/>
          </a:ln>
        </p:spPr>
      </p:pic>
      <p:pic>
        <p:nvPicPr>
          <p:cNvPr id="160" name="Google Shape;160;p16"/>
          <p:cNvPicPr preferRelativeResize="0"/>
          <p:nvPr/>
        </p:nvPicPr>
        <p:blipFill>
          <a:blip r:embed="rId6">
            <a:alphaModFix/>
          </a:blip>
          <a:stretch>
            <a:fillRect/>
          </a:stretch>
        </p:blipFill>
        <p:spPr>
          <a:xfrm>
            <a:off x="3432630" y="1585450"/>
            <a:ext cx="2278729" cy="1795638"/>
          </a:xfrm>
          <a:prstGeom prst="rect">
            <a:avLst/>
          </a:prstGeom>
          <a:noFill/>
          <a:ln>
            <a:noFill/>
          </a:ln>
        </p:spPr>
      </p:pic>
      <p:pic>
        <p:nvPicPr>
          <p:cNvPr id="161" name="Google Shape;161;p16"/>
          <p:cNvPicPr preferRelativeResize="0"/>
          <p:nvPr/>
        </p:nvPicPr>
        <p:blipFill>
          <a:blip r:embed="rId7">
            <a:alphaModFix/>
          </a:blip>
          <a:stretch>
            <a:fillRect/>
          </a:stretch>
        </p:blipFill>
        <p:spPr>
          <a:xfrm>
            <a:off x="6056203" y="1637850"/>
            <a:ext cx="2535744" cy="1690839"/>
          </a:xfrm>
          <a:prstGeom prst="rect">
            <a:avLst/>
          </a:prstGeom>
          <a:noFill/>
          <a:ln>
            <a:noFill/>
          </a:ln>
        </p:spPr>
      </p:pic>
      <p:pic>
        <p:nvPicPr>
          <p:cNvPr id="2" name="Audio Recording May 4, 2022 at 1:52:57 PM" descr="Audio Recording May 4, 2022 at 1:52:57 PM">
            <a:hlinkClick r:id="" action="ppaction://media"/>
            <a:extLst>
              <a:ext uri="{FF2B5EF4-FFF2-40B4-BE49-F238E27FC236}">
                <a16:creationId xmlns:a16="http://schemas.microsoft.com/office/drawing/2014/main" id="{44F863FE-63A6-833C-E53E-EA540CAD6E6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779147" y="3885783"/>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3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17"/>
          <p:cNvSpPr txBox="1">
            <a:spLocks noGrp="1"/>
          </p:cNvSpPr>
          <p:nvPr>
            <p:ph type="title"/>
          </p:nvPr>
        </p:nvSpPr>
        <p:spPr>
          <a:xfrm>
            <a:off x="621792" y="438912"/>
            <a:ext cx="7505700" cy="954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Logistic Regression Model</a:t>
            </a:r>
            <a:endParaRPr/>
          </a:p>
        </p:txBody>
      </p:sp>
      <p:pic>
        <p:nvPicPr>
          <p:cNvPr id="167" name="Google Shape;167;p17"/>
          <p:cNvPicPr preferRelativeResize="0"/>
          <p:nvPr/>
        </p:nvPicPr>
        <p:blipFill>
          <a:blip r:embed="rId5">
            <a:alphaModFix/>
          </a:blip>
          <a:stretch>
            <a:fillRect/>
          </a:stretch>
        </p:blipFill>
        <p:spPr>
          <a:xfrm>
            <a:off x="621800" y="1267974"/>
            <a:ext cx="3006350" cy="1125125"/>
          </a:xfrm>
          <a:prstGeom prst="rect">
            <a:avLst/>
          </a:prstGeom>
          <a:noFill/>
          <a:ln>
            <a:noFill/>
          </a:ln>
        </p:spPr>
      </p:pic>
      <p:pic>
        <p:nvPicPr>
          <p:cNvPr id="168" name="Google Shape;168;p17"/>
          <p:cNvPicPr preferRelativeResize="0"/>
          <p:nvPr/>
        </p:nvPicPr>
        <p:blipFill>
          <a:blip r:embed="rId6">
            <a:alphaModFix/>
          </a:blip>
          <a:stretch>
            <a:fillRect/>
          </a:stretch>
        </p:blipFill>
        <p:spPr>
          <a:xfrm>
            <a:off x="3979225" y="1267975"/>
            <a:ext cx="2290719" cy="1125125"/>
          </a:xfrm>
          <a:prstGeom prst="rect">
            <a:avLst/>
          </a:prstGeom>
          <a:noFill/>
          <a:ln>
            <a:noFill/>
          </a:ln>
        </p:spPr>
      </p:pic>
      <p:pic>
        <p:nvPicPr>
          <p:cNvPr id="169" name="Google Shape;169;p17"/>
          <p:cNvPicPr preferRelativeResize="0"/>
          <p:nvPr/>
        </p:nvPicPr>
        <p:blipFill>
          <a:blip r:embed="rId7">
            <a:alphaModFix/>
          </a:blip>
          <a:stretch>
            <a:fillRect/>
          </a:stretch>
        </p:blipFill>
        <p:spPr>
          <a:xfrm>
            <a:off x="6667575" y="1267975"/>
            <a:ext cx="1669059" cy="1125125"/>
          </a:xfrm>
          <a:prstGeom prst="rect">
            <a:avLst/>
          </a:prstGeom>
          <a:noFill/>
          <a:ln>
            <a:noFill/>
          </a:ln>
        </p:spPr>
      </p:pic>
      <p:cxnSp>
        <p:nvCxnSpPr>
          <p:cNvPr id="170" name="Google Shape;170;p17"/>
          <p:cNvCxnSpPr/>
          <p:nvPr/>
        </p:nvCxnSpPr>
        <p:spPr>
          <a:xfrm>
            <a:off x="573226" y="2692976"/>
            <a:ext cx="7834800" cy="0"/>
          </a:xfrm>
          <a:prstGeom prst="straightConnector1">
            <a:avLst/>
          </a:prstGeom>
          <a:noFill/>
          <a:ln w="9525" cap="flat" cmpd="sng">
            <a:solidFill>
              <a:srgbClr val="CCCCCC"/>
            </a:solidFill>
            <a:prstDash val="solid"/>
            <a:round/>
            <a:headEnd type="none" w="med" len="med"/>
            <a:tailEnd type="none" w="med" len="med"/>
          </a:ln>
        </p:spPr>
      </p:cxnSp>
      <p:sp>
        <p:nvSpPr>
          <p:cNvPr id="171" name="Google Shape;171;p17"/>
          <p:cNvSpPr txBox="1">
            <a:spLocks noGrp="1"/>
          </p:cNvSpPr>
          <p:nvPr>
            <p:ph type="body" idx="1"/>
          </p:nvPr>
        </p:nvSpPr>
        <p:spPr>
          <a:xfrm>
            <a:off x="891891" y="2843953"/>
            <a:ext cx="2466167" cy="3645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sz="1200" b="1" dirty="0"/>
              <a:t>Initial Model: After SMOTE Applied</a:t>
            </a:r>
            <a:endParaRPr sz="1200" b="1" dirty="0"/>
          </a:p>
        </p:txBody>
      </p:sp>
      <p:sp>
        <p:nvSpPr>
          <p:cNvPr id="172" name="Google Shape;172;p17"/>
          <p:cNvSpPr txBox="1">
            <a:spLocks noGrp="1"/>
          </p:cNvSpPr>
          <p:nvPr>
            <p:ph type="body" idx="1"/>
          </p:nvPr>
        </p:nvSpPr>
        <p:spPr>
          <a:xfrm>
            <a:off x="5301117" y="2843953"/>
            <a:ext cx="2732915" cy="3645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sz="1200" b="1" dirty="0"/>
              <a:t>Reduced Model: After SMOTE Applied</a:t>
            </a:r>
            <a:endParaRPr sz="1200" b="1" dirty="0"/>
          </a:p>
        </p:txBody>
      </p:sp>
      <p:sp>
        <p:nvSpPr>
          <p:cNvPr id="173" name="Google Shape;173;p17"/>
          <p:cNvSpPr txBox="1"/>
          <p:nvPr/>
        </p:nvSpPr>
        <p:spPr>
          <a:xfrm>
            <a:off x="692725" y="3247150"/>
            <a:ext cx="3723300" cy="1108200"/>
          </a:xfrm>
          <a:prstGeom prst="rect">
            <a:avLst/>
          </a:prstGeom>
          <a:noFill/>
          <a:ln>
            <a:noFill/>
          </a:ln>
        </p:spPr>
        <p:txBody>
          <a:bodyPr spcFirstLastPara="1" wrap="square" lIns="91425" tIns="91425" rIns="91425" bIns="91425" anchor="t" anchorCtr="0">
            <a:spAutoFit/>
          </a:bodyPr>
          <a:lstStyle/>
          <a:p>
            <a:pPr marL="457200" lvl="0" indent="-304800" algn="l" rtl="0">
              <a:spcBef>
                <a:spcPts val="0"/>
              </a:spcBef>
              <a:spcAft>
                <a:spcPts val="0"/>
              </a:spcAft>
              <a:buClr>
                <a:schemeClr val="dk2"/>
              </a:buClr>
              <a:buSzPts val="1200"/>
              <a:buFont typeface="Calibri"/>
              <a:buChar char="-"/>
            </a:pPr>
            <a:r>
              <a:rPr lang="en" sz="1200" dirty="0">
                <a:solidFill>
                  <a:schemeClr val="dk2"/>
                </a:solidFill>
                <a:latin typeface="Calibri"/>
                <a:ea typeface="Calibri"/>
                <a:cs typeface="Calibri"/>
                <a:sym typeface="Calibri"/>
              </a:rPr>
              <a:t>Created with all 18 predictor variables </a:t>
            </a:r>
            <a:endParaRPr sz="1200" dirty="0">
              <a:solidFill>
                <a:schemeClr val="dk2"/>
              </a:solidFill>
              <a:latin typeface="Calibri"/>
              <a:ea typeface="Calibri"/>
              <a:cs typeface="Calibri"/>
              <a:sym typeface="Calibri"/>
            </a:endParaRPr>
          </a:p>
          <a:p>
            <a:pPr marL="457200" lvl="0" indent="-304800" algn="l" rtl="0">
              <a:spcBef>
                <a:spcPts val="0"/>
              </a:spcBef>
              <a:spcAft>
                <a:spcPts val="0"/>
              </a:spcAft>
              <a:buClr>
                <a:schemeClr val="dk2"/>
              </a:buClr>
              <a:buSzPts val="1200"/>
              <a:buFont typeface="Calibri"/>
              <a:buChar char="-"/>
            </a:pPr>
            <a:r>
              <a:rPr lang="en" sz="1200" b="1" dirty="0">
                <a:solidFill>
                  <a:schemeClr val="dk2"/>
                </a:solidFill>
                <a:latin typeface="Calibri"/>
                <a:ea typeface="Calibri"/>
                <a:cs typeface="Calibri"/>
                <a:sym typeface="Calibri"/>
              </a:rPr>
              <a:t>Generalized </a:t>
            </a:r>
            <a:r>
              <a:rPr lang="en" sz="1200" b="1" dirty="0" err="1">
                <a:solidFill>
                  <a:schemeClr val="dk2"/>
                </a:solidFill>
                <a:latin typeface="Calibri"/>
                <a:ea typeface="Calibri"/>
                <a:cs typeface="Calibri"/>
                <a:sym typeface="Calibri"/>
              </a:rPr>
              <a:t>RSquare</a:t>
            </a:r>
            <a:r>
              <a:rPr lang="en" sz="1200" b="1" dirty="0">
                <a:solidFill>
                  <a:schemeClr val="dk2"/>
                </a:solidFill>
                <a:latin typeface="Calibri"/>
                <a:ea typeface="Calibri"/>
                <a:cs typeface="Calibri"/>
                <a:sym typeface="Calibri"/>
              </a:rPr>
              <a:t>:</a:t>
            </a:r>
            <a:r>
              <a:rPr lang="en" sz="1200" dirty="0">
                <a:solidFill>
                  <a:schemeClr val="dk2"/>
                </a:solidFill>
                <a:latin typeface="Calibri"/>
                <a:ea typeface="Calibri"/>
                <a:cs typeface="Calibri"/>
                <a:sym typeface="Calibri"/>
              </a:rPr>
              <a:t> 0.60</a:t>
            </a:r>
            <a:endParaRPr sz="1200" dirty="0">
              <a:solidFill>
                <a:schemeClr val="dk2"/>
              </a:solidFill>
              <a:latin typeface="Calibri"/>
              <a:ea typeface="Calibri"/>
              <a:cs typeface="Calibri"/>
              <a:sym typeface="Calibri"/>
            </a:endParaRPr>
          </a:p>
          <a:p>
            <a:pPr marL="457200" lvl="0" indent="-304800" algn="l" rtl="0">
              <a:spcBef>
                <a:spcPts val="0"/>
              </a:spcBef>
              <a:spcAft>
                <a:spcPts val="0"/>
              </a:spcAft>
              <a:buClr>
                <a:schemeClr val="dk2"/>
              </a:buClr>
              <a:buSzPts val="1200"/>
              <a:buFont typeface="Calibri"/>
              <a:buChar char="-"/>
            </a:pPr>
            <a:r>
              <a:rPr lang="en" sz="1200" b="1" dirty="0">
                <a:solidFill>
                  <a:schemeClr val="dk2"/>
                </a:solidFill>
                <a:latin typeface="Calibri"/>
                <a:ea typeface="Calibri"/>
                <a:cs typeface="Calibri"/>
                <a:sym typeface="Calibri"/>
              </a:rPr>
              <a:t>RASE</a:t>
            </a:r>
            <a:r>
              <a:rPr lang="en" sz="1200" dirty="0">
                <a:solidFill>
                  <a:schemeClr val="dk2"/>
                </a:solidFill>
                <a:latin typeface="Calibri"/>
                <a:ea typeface="Calibri"/>
                <a:cs typeface="Calibri"/>
                <a:sym typeface="Calibri"/>
              </a:rPr>
              <a:t>:  0.34</a:t>
            </a:r>
            <a:endParaRPr sz="1200" dirty="0">
              <a:solidFill>
                <a:schemeClr val="dk2"/>
              </a:solidFill>
              <a:latin typeface="Calibri"/>
              <a:ea typeface="Calibri"/>
              <a:cs typeface="Calibri"/>
              <a:sym typeface="Calibri"/>
            </a:endParaRPr>
          </a:p>
          <a:p>
            <a:pPr marL="457200" lvl="0" indent="-304800" algn="l" rtl="0">
              <a:spcBef>
                <a:spcPts val="0"/>
              </a:spcBef>
              <a:spcAft>
                <a:spcPts val="0"/>
              </a:spcAft>
              <a:buClr>
                <a:schemeClr val="dk2"/>
              </a:buClr>
              <a:buSzPts val="1200"/>
              <a:buFont typeface="Calibri"/>
              <a:buChar char="-"/>
            </a:pPr>
            <a:r>
              <a:rPr lang="en" sz="1200" b="1" dirty="0">
                <a:solidFill>
                  <a:schemeClr val="dk2"/>
                </a:solidFill>
                <a:latin typeface="Calibri"/>
                <a:ea typeface="Calibri"/>
                <a:cs typeface="Calibri"/>
                <a:sym typeface="Calibri"/>
              </a:rPr>
              <a:t>Misclassification Rate</a:t>
            </a:r>
            <a:r>
              <a:rPr lang="en" sz="1200" dirty="0">
                <a:solidFill>
                  <a:schemeClr val="dk2"/>
                </a:solidFill>
                <a:latin typeface="Calibri"/>
                <a:ea typeface="Calibri"/>
                <a:cs typeface="Calibri"/>
                <a:sym typeface="Calibri"/>
              </a:rPr>
              <a:t>: 15%</a:t>
            </a:r>
            <a:endParaRPr sz="1200" dirty="0">
              <a:solidFill>
                <a:schemeClr val="dk2"/>
              </a:solidFill>
              <a:latin typeface="Calibri"/>
              <a:ea typeface="Calibri"/>
              <a:cs typeface="Calibri"/>
              <a:sym typeface="Calibri"/>
            </a:endParaRPr>
          </a:p>
          <a:p>
            <a:pPr marL="457200" lvl="0" indent="-304800" algn="l" rtl="0">
              <a:spcBef>
                <a:spcPts val="0"/>
              </a:spcBef>
              <a:spcAft>
                <a:spcPts val="0"/>
              </a:spcAft>
              <a:buClr>
                <a:schemeClr val="dk2"/>
              </a:buClr>
              <a:buSzPts val="1200"/>
              <a:buFont typeface="Calibri"/>
              <a:buChar char="-"/>
            </a:pPr>
            <a:r>
              <a:rPr lang="en" sz="1200" b="1" dirty="0">
                <a:solidFill>
                  <a:schemeClr val="dk2"/>
                </a:solidFill>
                <a:latin typeface="Calibri"/>
                <a:ea typeface="Calibri"/>
                <a:cs typeface="Calibri"/>
                <a:sym typeface="Calibri"/>
              </a:rPr>
              <a:t>AUC</a:t>
            </a:r>
            <a:r>
              <a:rPr lang="en" sz="1200" dirty="0">
                <a:solidFill>
                  <a:schemeClr val="dk2"/>
                </a:solidFill>
                <a:latin typeface="Calibri"/>
                <a:ea typeface="Calibri"/>
                <a:cs typeface="Calibri"/>
                <a:sym typeface="Calibri"/>
              </a:rPr>
              <a:t>: 0.89</a:t>
            </a:r>
            <a:endParaRPr sz="1200" dirty="0">
              <a:solidFill>
                <a:schemeClr val="dk2"/>
              </a:solidFill>
              <a:latin typeface="Calibri"/>
              <a:ea typeface="Calibri"/>
              <a:cs typeface="Calibri"/>
              <a:sym typeface="Calibri"/>
            </a:endParaRPr>
          </a:p>
        </p:txBody>
      </p:sp>
      <p:sp>
        <p:nvSpPr>
          <p:cNvPr id="174" name="Google Shape;174;p17"/>
          <p:cNvSpPr txBox="1"/>
          <p:nvPr/>
        </p:nvSpPr>
        <p:spPr>
          <a:xfrm>
            <a:off x="5036150" y="3247150"/>
            <a:ext cx="3544800" cy="1108200"/>
          </a:xfrm>
          <a:prstGeom prst="rect">
            <a:avLst/>
          </a:prstGeom>
          <a:noFill/>
          <a:ln>
            <a:noFill/>
          </a:ln>
        </p:spPr>
        <p:txBody>
          <a:bodyPr spcFirstLastPara="1" wrap="square" lIns="91425" tIns="91425" rIns="91425" bIns="91425" anchor="t" anchorCtr="0">
            <a:spAutoFit/>
          </a:bodyPr>
          <a:lstStyle/>
          <a:p>
            <a:pPr marL="457200" lvl="0" indent="-304800" algn="l" rtl="0">
              <a:spcBef>
                <a:spcPts val="0"/>
              </a:spcBef>
              <a:spcAft>
                <a:spcPts val="0"/>
              </a:spcAft>
              <a:buClr>
                <a:schemeClr val="dk2"/>
              </a:buClr>
              <a:buSzPts val="1200"/>
              <a:buFont typeface="Calibri"/>
              <a:buChar char="-"/>
            </a:pPr>
            <a:r>
              <a:rPr lang="en" sz="1200">
                <a:solidFill>
                  <a:schemeClr val="dk2"/>
                </a:solidFill>
                <a:latin typeface="Calibri"/>
                <a:ea typeface="Calibri"/>
                <a:cs typeface="Calibri"/>
                <a:sym typeface="Calibri"/>
              </a:rPr>
              <a:t>10 predictor variables (p-values less than 0.05)</a:t>
            </a:r>
            <a:endParaRPr sz="1200">
              <a:solidFill>
                <a:schemeClr val="dk2"/>
              </a:solidFill>
              <a:latin typeface="Calibri"/>
              <a:ea typeface="Calibri"/>
              <a:cs typeface="Calibri"/>
              <a:sym typeface="Calibri"/>
            </a:endParaRPr>
          </a:p>
          <a:p>
            <a:pPr marL="457200" lvl="0" indent="-304800" algn="l" rtl="0">
              <a:spcBef>
                <a:spcPts val="0"/>
              </a:spcBef>
              <a:spcAft>
                <a:spcPts val="0"/>
              </a:spcAft>
              <a:buClr>
                <a:schemeClr val="dk2"/>
              </a:buClr>
              <a:buSzPts val="1200"/>
              <a:buFont typeface="Calibri"/>
              <a:buChar char="-"/>
            </a:pPr>
            <a:r>
              <a:rPr lang="en" sz="1200" b="1">
                <a:solidFill>
                  <a:schemeClr val="dk2"/>
                </a:solidFill>
                <a:latin typeface="Calibri"/>
                <a:ea typeface="Calibri"/>
                <a:cs typeface="Calibri"/>
                <a:sym typeface="Calibri"/>
              </a:rPr>
              <a:t>Generalized RSquare</a:t>
            </a:r>
            <a:r>
              <a:rPr lang="en" sz="1200">
                <a:solidFill>
                  <a:schemeClr val="dk2"/>
                </a:solidFill>
                <a:latin typeface="Calibri"/>
                <a:ea typeface="Calibri"/>
                <a:cs typeface="Calibri"/>
                <a:sym typeface="Calibri"/>
              </a:rPr>
              <a:t>: 0.60</a:t>
            </a:r>
            <a:endParaRPr sz="1200">
              <a:solidFill>
                <a:schemeClr val="dk2"/>
              </a:solidFill>
              <a:latin typeface="Calibri"/>
              <a:ea typeface="Calibri"/>
              <a:cs typeface="Calibri"/>
              <a:sym typeface="Calibri"/>
            </a:endParaRPr>
          </a:p>
          <a:p>
            <a:pPr marL="457200" lvl="0" indent="-304800" algn="l" rtl="0">
              <a:spcBef>
                <a:spcPts val="0"/>
              </a:spcBef>
              <a:spcAft>
                <a:spcPts val="0"/>
              </a:spcAft>
              <a:buClr>
                <a:schemeClr val="dk2"/>
              </a:buClr>
              <a:buSzPts val="1200"/>
              <a:buFont typeface="Calibri"/>
              <a:buChar char="-"/>
            </a:pPr>
            <a:r>
              <a:rPr lang="en" sz="1200" b="1">
                <a:solidFill>
                  <a:schemeClr val="dk2"/>
                </a:solidFill>
                <a:latin typeface="Calibri"/>
                <a:ea typeface="Calibri"/>
                <a:cs typeface="Calibri"/>
                <a:sym typeface="Calibri"/>
              </a:rPr>
              <a:t>RASE</a:t>
            </a:r>
            <a:r>
              <a:rPr lang="en" sz="1200">
                <a:solidFill>
                  <a:schemeClr val="dk2"/>
                </a:solidFill>
                <a:latin typeface="Calibri"/>
                <a:ea typeface="Calibri"/>
                <a:cs typeface="Calibri"/>
                <a:sym typeface="Calibri"/>
              </a:rPr>
              <a:t>:  0.34</a:t>
            </a:r>
            <a:endParaRPr sz="1200">
              <a:solidFill>
                <a:schemeClr val="dk2"/>
              </a:solidFill>
              <a:latin typeface="Calibri"/>
              <a:ea typeface="Calibri"/>
              <a:cs typeface="Calibri"/>
              <a:sym typeface="Calibri"/>
            </a:endParaRPr>
          </a:p>
          <a:p>
            <a:pPr marL="457200" lvl="0" indent="-304800" algn="l" rtl="0">
              <a:spcBef>
                <a:spcPts val="0"/>
              </a:spcBef>
              <a:spcAft>
                <a:spcPts val="0"/>
              </a:spcAft>
              <a:buClr>
                <a:schemeClr val="dk2"/>
              </a:buClr>
              <a:buSzPts val="1200"/>
              <a:buFont typeface="Calibri"/>
              <a:buChar char="-"/>
            </a:pPr>
            <a:r>
              <a:rPr lang="en" sz="1200" b="1">
                <a:solidFill>
                  <a:schemeClr val="dk2"/>
                </a:solidFill>
                <a:latin typeface="Calibri"/>
                <a:ea typeface="Calibri"/>
                <a:cs typeface="Calibri"/>
                <a:sym typeface="Calibri"/>
              </a:rPr>
              <a:t>Misclassification Rate</a:t>
            </a:r>
            <a:r>
              <a:rPr lang="en" sz="1200">
                <a:solidFill>
                  <a:schemeClr val="dk2"/>
                </a:solidFill>
                <a:latin typeface="Calibri"/>
                <a:ea typeface="Calibri"/>
                <a:cs typeface="Calibri"/>
                <a:sym typeface="Calibri"/>
              </a:rPr>
              <a:t>: 16%</a:t>
            </a:r>
            <a:endParaRPr sz="1200">
              <a:solidFill>
                <a:schemeClr val="dk2"/>
              </a:solidFill>
              <a:latin typeface="Calibri"/>
              <a:ea typeface="Calibri"/>
              <a:cs typeface="Calibri"/>
              <a:sym typeface="Calibri"/>
            </a:endParaRPr>
          </a:p>
          <a:p>
            <a:pPr marL="457200" lvl="0" indent="-304800" algn="l" rtl="0">
              <a:spcBef>
                <a:spcPts val="0"/>
              </a:spcBef>
              <a:spcAft>
                <a:spcPts val="0"/>
              </a:spcAft>
              <a:buClr>
                <a:schemeClr val="dk2"/>
              </a:buClr>
              <a:buSzPts val="1200"/>
              <a:buFont typeface="Calibri"/>
              <a:buChar char="-"/>
            </a:pPr>
            <a:r>
              <a:rPr lang="en" sz="1200" b="1">
                <a:solidFill>
                  <a:schemeClr val="dk2"/>
                </a:solidFill>
                <a:latin typeface="Calibri"/>
                <a:ea typeface="Calibri"/>
                <a:cs typeface="Calibri"/>
                <a:sym typeface="Calibri"/>
              </a:rPr>
              <a:t>AUC</a:t>
            </a:r>
            <a:r>
              <a:rPr lang="en" sz="1200">
                <a:solidFill>
                  <a:schemeClr val="dk2"/>
                </a:solidFill>
                <a:latin typeface="Calibri"/>
                <a:ea typeface="Calibri"/>
                <a:cs typeface="Calibri"/>
                <a:sym typeface="Calibri"/>
              </a:rPr>
              <a:t>: 0.92</a:t>
            </a:r>
            <a:endParaRPr sz="1200">
              <a:solidFill>
                <a:schemeClr val="dk2"/>
              </a:solidFill>
              <a:latin typeface="Calibri"/>
              <a:ea typeface="Calibri"/>
              <a:cs typeface="Calibri"/>
              <a:sym typeface="Calibri"/>
            </a:endParaRPr>
          </a:p>
        </p:txBody>
      </p:sp>
      <p:sp>
        <p:nvSpPr>
          <p:cNvPr id="175" name="Google Shape;175;p17"/>
          <p:cNvSpPr txBox="1">
            <a:spLocks noGrp="1"/>
          </p:cNvSpPr>
          <p:nvPr>
            <p:ph type="body" idx="1"/>
          </p:nvPr>
        </p:nvSpPr>
        <p:spPr>
          <a:xfrm rot="-5400000">
            <a:off x="103525" y="1601550"/>
            <a:ext cx="813900" cy="364500"/>
          </a:xfrm>
          <a:prstGeom prst="rect">
            <a:avLst/>
          </a:prstGeom>
        </p:spPr>
        <p:txBody>
          <a:bodyPr spcFirstLastPara="1" wrap="square" lIns="91425" tIns="91425" rIns="91425" bIns="91425" anchor="t" anchorCtr="0">
            <a:normAutofit fontScale="40000" lnSpcReduction="20000"/>
          </a:bodyPr>
          <a:lstStyle/>
          <a:p>
            <a:pPr marL="0" lvl="0" indent="0" algn="l" rtl="0">
              <a:lnSpc>
                <a:spcPct val="95000"/>
              </a:lnSpc>
              <a:spcBef>
                <a:spcPts val="0"/>
              </a:spcBef>
              <a:spcAft>
                <a:spcPts val="1200"/>
              </a:spcAft>
              <a:buSzPts val="1018"/>
              <a:buNone/>
            </a:pPr>
            <a:r>
              <a:rPr lang="en" sz="602">
                <a:solidFill>
                  <a:srgbClr val="B7B7B7"/>
                </a:solidFill>
              </a:rPr>
              <a:t>Reduced Model</a:t>
            </a:r>
            <a:endParaRPr sz="602">
              <a:solidFill>
                <a:srgbClr val="B7B7B7"/>
              </a:solidFill>
            </a:endParaRPr>
          </a:p>
        </p:txBody>
      </p:sp>
      <p:pic>
        <p:nvPicPr>
          <p:cNvPr id="2" name="Audio Recording May 4, 2022 at 2:32:02 PM" descr="Audio Recording May 4, 2022 at 2:32:02 PM">
            <a:hlinkClick r:id="" action="ppaction://media"/>
            <a:extLst>
              <a:ext uri="{FF2B5EF4-FFF2-40B4-BE49-F238E27FC236}">
                <a16:creationId xmlns:a16="http://schemas.microsoft.com/office/drawing/2014/main" id="{E7D07AA6-76AA-8AA8-D1F0-851700672B2A}"/>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567070" y="3875525"/>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14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18"/>
          <p:cNvSpPr txBox="1">
            <a:spLocks noGrp="1"/>
          </p:cNvSpPr>
          <p:nvPr>
            <p:ph type="title"/>
          </p:nvPr>
        </p:nvSpPr>
        <p:spPr>
          <a:xfrm>
            <a:off x="621792" y="438912"/>
            <a:ext cx="7505700" cy="954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Decision-Tree Model</a:t>
            </a:r>
            <a:endParaRPr/>
          </a:p>
        </p:txBody>
      </p:sp>
      <p:sp>
        <p:nvSpPr>
          <p:cNvPr id="181" name="Google Shape;181;p18"/>
          <p:cNvSpPr txBox="1">
            <a:spLocks noGrp="1"/>
          </p:cNvSpPr>
          <p:nvPr>
            <p:ph type="body" idx="1"/>
          </p:nvPr>
        </p:nvSpPr>
        <p:spPr>
          <a:xfrm>
            <a:off x="5598100" y="1239600"/>
            <a:ext cx="2705100" cy="2826000"/>
          </a:xfrm>
          <a:prstGeom prst="rect">
            <a:avLst/>
          </a:prstGeom>
        </p:spPr>
        <p:txBody>
          <a:bodyPr spcFirstLastPara="1" wrap="square" lIns="91425" tIns="91425" rIns="91425" bIns="91425" anchor="t" anchorCtr="0">
            <a:noAutofit/>
          </a:bodyPr>
          <a:lstStyle/>
          <a:p>
            <a:pPr marL="457200" lvl="0" indent="-304800" algn="l" rtl="0">
              <a:lnSpc>
                <a:spcPct val="200000"/>
              </a:lnSpc>
              <a:spcBef>
                <a:spcPts val="0"/>
              </a:spcBef>
              <a:spcAft>
                <a:spcPts val="0"/>
              </a:spcAft>
              <a:buSzPts val="1200"/>
              <a:buChar char="-"/>
            </a:pPr>
            <a:r>
              <a:rPr lang="en" sz="1200" b="1" dirty="0"/>
              <a:t>Optimal splits</a:t>
            </a:r>
            <a:r>
              <a:rPr lang="en" sz="1200" dirty="0"/>
              <a:t>: 40</a:t>
            </a:r>
            <a:endParaRPr sz="1200" dirty="0"/>
          </a:p>
          <a:p>
            <a:pPr marL="457200" lvl="0" indent="-304800" algn="l" rtl="0">
              <a:lnSpc>
                <a:spcPct val="200000"/>
              </a:lnSpc>
              <a:spcBef>
                <a:spcPts val="0"/>
              </a:spcBef>
              <a:spcAft>
                <a:spcPts val="0"/>
              </a:spcAft>
              <a:buSzPts val="1200"/>
              <a:buChar char="-"/>
            </a:pPr>
            <a:r>
              <a:rPr lang="en" sz="1200" dirty="0"/>
              <a:t>Pruned to 10 splits</a:t>
            </a:r>
            <a:endParaRPr sz="1200" dirty="0"/>
          </a:p>
          <a:p>
            <a:pPr marL="457200" lvl="0" indent="0" algn="l" rtl="0">
              <a:lnSpc>
                <a:spcPct val="200000"/>
              </a:lnSpc>
              <a:spcBef>
                <a:spcPts val="0"/>
              </a:spcBef>
              <a:spcAft>
                <a:spcPts val="0"/>
              </a:spcAft>
              <a:buNone/>
            </a:pPr>
            <a:endParaRPr sz="1200" dirty="0"/>
          </a:p>
          <a:p>
            <a:pPr marL="457200" lvl="0" indent="-304800" algn="l" rtl="0">
              <a:lnSpc>
                <a:spcPct val="200000"/>
              </a:lnSpc>
              <a:spcBef>
                <a:spcPts val="0"/>
              </a:spcBef>
              <a:spcAft>
                <a:spcPts val="0"/>
              </a:spcAft>
              <a:buSzPts val="1200"/>
              <a:buChar char="-"/>
            </a:pPr>
            <a:r>
              <a:rPr lang="en" sz="1200" b="1" dirty="0"/>
              <a:t>Generalized </a:t>
            </a:r>
            <a:r>
              <a:rPr lang="en" sz="1200" b="1" dirty="0" err="1"/>
              <a:t>RSquare</a:t>
            </a:r>
            <a:r>
              <a:rPr lang="en" sz="1200" dirty="0"/>
              <a:t>: 0.75</a:t>
            </a:r>
            <a:endParaRPr sz="1200" dirty="0"/>
          </a:p>
          <a:p>
            <a:pPr marL="457200" lvl="0" indent="-304800" algn="l" rtl="0">
              <a:lnSpc>
                <a:spcPct val="200000"/>
              </a:lnSpc>
              <a:spcBef>
                <a:spcPts val="0"/>
              </a:spcBef>
              <a:spcAft>
                <a:spcPts val="0"/>
              </a:spcAft>
              <a:buSzPts val="1200"/>
              <a:buChar char="-"/>
            </a:pPr>
            <a:r>
              <a:rPr lang="en" sz="1200" b="1" dirty="0"/>
              <a:t>RASE</a:t>
            </a:r>
            <a:r>
              <a:rPr lang="en" sz="1200" dirty="0"/>
              <a:t>:  0.29</a:t>
            </a:r>
            <a:endParaRPr sz="1200" dirty="0"/>
          </a:p>
          <a:p>
            <a:pPr marL="457200" lvl="0" indent="-304800" algn="l" rtl="0">
              <a:lnSpc>
                <a:spcPct val="200000"/>
              </a:lnSpc>
              <a:spcBef>
                <a:spcPts val="0"/>
              </a:spcBef>
              <a:spcAft>
                <a:spcPts val="0"/>
              </a:spcAft>
              <a:buSzPts val="1200"/>
              <a:buChar char="-"/>
            </a:pPr>
            <a:r>
              <a:rPr lang="en" sz="1200" b="1" dirty="0"/>
              <a:t>Misclassification Rate</a:t>
            </a:r>
            <a:r>
              <a:rPr lang="en" sz="1200" dirty="0"/>
              <a:t>: 11%</a:t>
            </a:r>
            <a:endParaRPr sz="1200" dirty="0"/>
          </a:p>
          <a:p>
            <a:pPr marL="457200" lvl="0" indent="-304800" algn="l" rtl="0">
              <a:lnSpc>
                <a:spcPct val="200000"/>
              </a:lnSpc>
              <a:spcBef>
                <a:spcPts val="0"/>
              </a:spcBef>
              <a:spcAft>
                <a:spcPts val="0"/>
              </a:spcAft>
              <a:buSzPts val="1200"/>
              <a:buChar char="-"/>
            </a:pPr>
            <a:r>
              <a:rPr lang="en" sz="1200" b="1" dirty="0"/>
              <a:t>AUC</a:t>
            </a:r>
            <a:r>
              <a:rPr lang="en" sz="1200" dirty="0"/>
              <a:t>: 0.95</a:t>
            </a:r>
            <a:endParaRPr sz="1200" dirty="0"/>
          </a:p>
        </p:txBody>
      </p:sp>
      <p:pic>
        <p:nvPicPr>
          <p:cNvPr id="182" name="Google Shape;182;p18"/>
          <p:cNvPicPr preferRelativeResize="0"/>
          <p:nvPr/>
        </p:nvPicPr>
        <p:blipFill>
          <a:blip r:embed="rId5">
            <a:alphaModFix/>
          </a:blip>
          <a:stretch>
            <a:fillRect/>
          </a:stretch>
        </p:blipFill>
        <p:spPr>
          <a:xfrm>
            <a:off x="749875" y="1269425"/>
            <a:ext cx="4377874" cy="1652186"/>
          </a:xfrm>
          <a:prstGeom prst="rect">
            <a:avLst/>
          </a:prstGeom>
          <a:noFill/>
          <a:ln>
            <a:noFill/>
          </a:ln>
        </p:spPr>
      </p:pic>
      <p:pic>
        <p:nvPicPr>
          <p:cNvPr id="183" name="Google Shape;183;p18"/>
          <p:cNvPicPr preferRelativeResize="0"/>
          <p:nvPr/>
        </p:nvPicPr>
        <p:blipFill rotWithShape="1">
          <a:blip r:embed="rId6">
            <a:alphaModFix/>
          </a:blip>
          <a:srcRect b="58419"/>
          <a:stretch/>
        </p:blipFill>
        <p:spPr>
          <a:xfrm>
            <a:off x="749875" y="3071575"/>
            <a:ext cx="2790825" cy="994075"/>
          </a:xfrm>
          <a:prstGeom prst="rect">
            <a:avLst/>
          </a:prstGeom>
          <a:noFill/>
          <a:ln>
            <a:noFill/>
          </a:ln>
        </p:spPr>
      </p:pic>
      <p:pic>
        <p:nvPicPr>
          <p:cNvPr id="184" name="Google Shape;184;p18"/>
          <p:cNvPicPr preferRelativeResize="0"/>
          <p:nvPr/>
        </p:nvPicPr>
        <p:blipFill>
          <a:blip r:embed="rId7">
            <a:alphaModFix/>
          </a:blip>
          <a:stretch>
            <a:fillRect/>
          </a:stretch>
        </p:blipFill>
        <p:spPr>
          <a:xfrm>
            <a:off x="3706823" y="3071575"/>
            <a:ext cx="1335665" cy="994075"/>
          </a:xfrm>
          <a:prstGeom prst="rect">
            <a:avLst/>
          </a:prstGeom>
          <a:noFill/>
          <a:ln>
            <a:noFill/>
          </a:ln>
        </p:spPr>
      </p:pic>
      <p:cxnSp>
        <p:nvCxnSpPr>
          <p:cNvPr id="185" name="Google Shape;185;p18"/>
          <p:cNvCxnSpPr/>
          <p:nvPr/>
        </p:nvCxnSpPr>
        <p:spPr>
          <a:xfrm flipH="1">
            <a:off x="5451738" y="1239589"/>
            <a:ext cx="14100" cy="2838900"/>
          </a:xfrm>
          <a:prstGeom prst="straightConnector1">
            <a:avLst/>
          </a:prstGeom>
          <a:noFill/>
          <a:ln w="9525" cap="flat" cmpd="sng">
            <a:solidFill>
              <a:srgbClr val="CCCCCC"/>
            </a:solidFill>
            <a:prstDash val="solid"/>
            <a:round/>
            <a:headEnd type="none" w="med" len="med"/>
            <a:tailEnd type="none" w="med" len="med"/>
          </a:ln>
        </p:spPr>
      </p:cxnSp>
      <p:pic>
        <p:nvPicPr>
          <p:cNvPr id="2" name="Audio Recording May 4, 2022 at 7:51:35 PM" descr="Audio Recording May 4, 2022 at 7:51:35 PM">
            <a:hlinkClick r:id="" action="ppaction://media"/>
            <a:extLst>
              <a:ext uri="{FF2B5EF4-FFF2-40B4-BE49-F238E27FC236}">
                <a16:creationId xmlns:a16="http://schemas.microsoft.com/office/drawing/2014/main" id="{A50B7129-D566-03ED-3065-60781B09A5A5}"/>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636310" y="3891788"/>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790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19"/>
          <p:cNvSpPr txBox="1">
            <a:spLocks noGrp="1"/>
          </p:cNvSpPr>
          <p:nvPr>
            <p:ph type="title"/>
          </p:nvPr>
        </p:nvSpPr>
        <p:spPr>
          <a:xfrm>
            <a:off x="621792" y="438912"/>
            <a:ext cx="7505700" cy="954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Neural Network Model</a:t>
            </a:r>
            <a:endParaRPr/>
          </a:p>
        </p:txBody>
      </p:sp>
      <p:sp>
        <p:nvSpPr>
          <p:cNvPr id="191" name="Google Shape;191;p19"/>
          <p:cNvSpPr txBox="1">
            <a:spLocks noGrp="1"/>
          </p:cNvSpPr>
          <p:nvPr>
            <p:ph type="body" idx="1"/>
          </p:nvPr>
        </p:nvSpPr>
        <p:spPr>
          <a:xfrm>
            <a:off x="4338200" y="1277275"/>
            <a:ext cx="3938100" cy="3045300"/>
          </a:xfrm>
          <a:prstGeom prst="rect">
            <a:avLst/>
          </a:prstGeom>
        </p:spPr>
        <p:txBody>
          <a:bodyPr spcFirstLastPara="1" wrap="square" lIns="91425" tIns="91425" rIns="91425" bIns="91425" anchor="t" anchorCtr="0">
            <a:noAutofit/>
          </a:bodyPr>
          <a:lstStyle/>
          <a:p>
            <a:pPr marL="457200" lvl="0" indent="-304800" algn="l" rtl="0">
              <a:lnSpc>
                <a:spcPct val="200000"/>
              </a:lnSpc>
              <a:spcBef>
                <a:spcPts val="0"/>
              </a:spcBef>
              <a:spcAft>
                <a:spcPts val="0"/>
              </a:spcAft>
              <a:buClr>
                <a:schemeClr val="dk2"/>
              </a:buClr>
              <a:buSzPts val="1200"/>
              <a:buFont typeface="Calibri"/>
              <a:buChar char="-"/>
            </a:pPr>
            <a:r>
              <a:rPr lang="en" sz="1200" dirty="0"/>
              <a:t>10 predictor variables (p-values less than 0.05)</a:t>
            </a:r>
            <a:endParaRPr sz="1200" dirty="0"/>
          </a:p>
          <a:p>
            <a:pPr marL="457200" lvl="0" indent="-304800" algn="l" rtl="0">
              <a:lnSpc>
                <a:spcPct val="200000"/>
              </a:lnSpc>
              <a:spcBef>
                <a:spcPts val="0"/>
              </a:spcBef>
              <a:spcAft>
                <a:spcPts val="0"/>
              </a:spcAft>
              <a:buClr>
                <a:schemeClr val="dk2"/>
              </a:buClr>
              <a:buSzPts val="1200"/>
              <a:buFont typeface="Calibri"/>
              <a:buChar char="-"/>
            </a:pPr>
            <a:r>
              <a:rPr lang="en" sz="1200" dirty="0"/>
              <a:t>Hyperbolic tangent activation function</a:t>
            </a:r>
            <a:endParaRPr sz="1200" dirty="0"/>
          </a:p>
          <a:p>
            <a:pPr marL="457200" lvl="0" indent="-304800" algn="l" rtl="0">
              <a:lnSpc>
                <a:spcPct val="200000"/>
              </a:lnSpc>
              <a:spcBef>
                <a:spcPts val="0"/>
              </a:spcBef>
              <a:spcAft>
                <a:spcPts val="0"/>
              </a:spcAft>
              <a:buClr>
                <a:schemeClr val="dk2"/>
              </a:buClr>
              <a:buSzPts val="1200"/>
              <a:buFont typeface="Calibri"/>
              <a:buChar char="-"/>
            </a:pPr>
            <a:r>
              <a:rPr lang="en" sz="1200" dirty="0"/>
              <a:t>Holdback validation method</a:t>
            </a:r>
            <a:endParaRPr sz="1200" dirty="0"/>
          </a:p>
          <a:p>
            <a:pPr marL="457200" lvl="0" indent="-304800" algn="l" rtl="0">
              <a:lnSpc>
                <a:spcPct val="200000"/>
              </a:lnSpc>
              <a:spcBef>
                <a:spcPts val="0"/>
              </a:spcBef>
              <a:spcAft>
                <a:spcPts val="0"/>
              </a:spcAft>
              <a:buClr>
                <a:schemeClr val="dk2"/>
              </a:buClr>
              <a:buSzPts val="1200"/>
              <a:buFont typeface="Calibri"/>
              <a:buChar char="-"/>
            </a:pPr>
            <a:r>
              <a:rPr lang="en" sz="1200" dirty="0"/>
              <a:t>20 units in the first hidden layer </a:t>
            </a:r>
            <a:endParaRPr sz="1200" dirty="0"/>
          </a:p>
          <a:p>
            <a:pPr marL="457200" lvl="0" indent="0" algn="l" rtl="0">
              <a:lnSpc>
                <a:spcPct val="200000"/>
              </a:lnSpc>
              <a:spcBef>
                <a:spcPts val="0"/>
              </a:spcBef>
              <a:spcAft>
                <a:spcPts val="0"/>
              </a:spcAft>
              <a:buNone/>
            </a:pPr>
            <a:endParaRPr sz="1200" dirty="0"/>
          </a:p>
          <a:p>
            <a:pPr marL="457200" lvl="0" indent="-304800" algn="l" rtl="0">
              <a:lnSpc>
                <a:spcPct val="200000"/>
              </a:lnSpc>
              <a:spcBef>
                <a:spcPts val="0"/>
              </a:spcBef>
              <a:spcAft>
                <a:spcPts val="0"/>
              </a:spcAft>
              <a:buClr>
                <a:schemeClr val="dk2"/>
              </a:buClr>
              <a:buSzPts val="1200"/>
              <a:buFont typeface="Calibri"/>
              <a:buChar char="-"/>
            </a:pPr>
            <a:r>
              <a:rPr lang="en" sz="1200" b="1" dirty="0"/>
              <a:t>Generalized </a:t>
            </a:r>
            <a:r>
              <a:rPr lang="en" sz="1200" b="1" dirty="0" err="1"/>
              <a:t>RSquare</a:t>
            </a:r>
            <a:r>
              <a:rPr lang="en" sz="1200" b="1" dirty="0"/>
              <a:t>: </a:t>
            </a:r>
            <a:r>
              <a:rPr lang="en" sz="1200" dirty="0"/>
              <a:t>0.75</a:t>
            </a:r>
            <a:endParaRPr sz="1200" dirty="0"/>
          </a:p>
          <a:p>
            <a:pPr marL="457200" lvl="0" indent="-304800" algn="l" rtl="0">
              <a:lnSpc>
                <a:spcPct val="200000"/>
              </a:lnSpc>
              <a:spcBef>
                <a:spcPts val="0"/>
              </a:spcBef>
              <a:spcAft>
                <a:spcPts val="0"/>
              </a:spcAft>
              <a:buClr>
                <a:schemeClr val="dk2"/>
              </a:buClr>
              <a:buSzPts val="1200"/>
              <a:buFont typeface="Calibri"/>
              <a:buChar char="-"/>
            </a:pPr>
            <a:r>
              <a:rPr lang="en" sz="1200" b="1" dirty="0"/>
              <a:t>RASE</a:t>
            </a:r>
            <a:r>
              <a:rPr lang="en" sz="1200" dirty="0"/>
              <a:t>:  0.29</a:t>
            </a:r>
            <a:endParaRPr sz="1200" dirty="0"/>
          </a:p>
          <a:p>
            <a:pPr marL="457200" lvl="0" indent="-304800" algn="l" rtl="0">
              <a:lnSpc>
                <a:spcPct val="200000"/>
              </a:lnSpc>
              <a:spcBef>
                <a:spcPts val="0"/>
              </a:spcBef>
              <a:spcAft>
                <a:spcPts val="0"/>
              </a:spcAft>
              <a:buClr>
                <a:schemeClr val="dk2"/>
              </a:buClr>
              <a:buSzPts val="1200"/>
              <a:buFont typeface="Calibri"/>
              <a:buChar char="-"/>
            </a:pPr>
            <a:r>
              <a:rPr lang="en" sz="1200" b="1" dirty="0"/>
              <a:t>Misclassification Rate</a:t>
            </a:r>
            <a:r>
              <a:rPr lang="en" sz="1200" dirty="0"/>
              <a:t>: 11%</a:t>
            </a:r>
            <a:endParaRPr sz="1200" dirty="0"/>
          </a:p>
          <a:p>
            <a:pPr marL="457200" lvl="0" indent="-304800" algn="l" rtl="0">
              <a:lnSpc>
                <a:spcPct val="200000"/>
              </a:lnSpc>
              <a:spcBef>
                <a:spcPts val="0"/>
              </a:spcBef>
              <a:spcAft>
                <a:spcPts val="0"/>
              </a:spcAft>
              <a:buClr>
                <a:schemeClr val="dk2"/>
              </a:buClr>
              <a:buSzPts val="1200"/>
              <a:buFont typeface="Calibri"/>
              <a:buChar char="-"/>
            </a:pPr>
            <a:r>
              <a:rPr lang="en" sz="1200" b="1" dirty="0"/>
              <a:t>AUC</a:t>
            </a:r>
            <a:r>
              <a:rPr lang="en" sz="1200" dirty="0"/>
              <a:t>: 0.95</a:t>
            </a:r>
            <a:endParaRPr sz="1200" dirty="0"/>
          </a:p>
          <a:p>
            <a:pPr marL="0" lvl="0" indent="0" algn="l" rtl="0">
              <a:spcBef>
                <a:spcPts val="0"/>
              </a:spcBef>
              <a:spcAft>
                <a:spcPts val="1200"/>
              </a:spcAft>
              <a:buNone/>
            </a:pPr>
            <a:endParaRPr sz="1200" dirty="0"/>
          </a:p>
        </p:txBody>
      </p:sp>
      <p:pic>
        <p:nvPicPr>
          <p:cNvPr id="192" name="Google Shape;192;p19"/>
          <p:cNvPicPr preferRelativeResize="0"/>
          <p:nvPr/>
        </p:nvPicPr>
        <p:blipFill rotWithShape="1">
          <a:blip r:embed="rId5">
            <a:alphaModFix/>
          </a:blip>
          <a:srcRect b="43671"/>
          <a:stretch/>
        </p:blipFill>
        <p:spPr>
          <a:xfrm>
            <a:off x="819150" y="1277263"/>
            <a:ext cx="2332875" cy="1481250"/>
          </a:xfrm>
          <a:prstGeom prst="rect">
            <a:avLst/>
          </a:prstGeom>
          <a:noFill/>
          <a:ln>
            <a:noFill/>
          </a:ln>
        </p:spPr>
      </p:pic>
      <p:pic>
        <p:nvPicPr>
          <p:cNvPr id="193" name="Google Shape;193;p19"/>
          <p:cNvPicPr preferRelativeResize="0"/>
          <p:nvPr/>
        </p:nvPicPr>
        <p:blipFill>
          <a:blip r:embed="rId6">
            <a:alphaModFix/>
          </a:blip>
          <a:stretch>
            <a:fillRect/>
          </a:stretch>
        </p:blipFill>
        <p:spPr>
          <a:xfrm>
            <a:off x="819150" y="2862537"/>
            <a:ext cx="2332875" cy="1692500"/>
          </a:xfrm>
          <a:prstGeom prst="rect">
            <a:avLst/>
          </a:prstGeom>
          <a:noFill/>
          <a:ln>
            <a:noFill/>
          </a:ln>
        </p:spPr>
      </p:pic>
      <p:cxnSp>
        <p:nvCxnSpPr>
          <p:cNvPr id="194" name="Google Shape;194;p19"/>
          <p:cNvCxnSpPr/>
          <p:nvPr/>
        </p:nvCxnSpPr>
        <p:spPr>
          <a:xfrm flipH="1">
            <a:off x="4175488" y="1277264"/>
            <a:ext cx="19200" cy="3242700"/>
          </a:xfrm>
          <a:prstGeom prst="straightConnector1">
            <a:avLst/>
          </a:prstGeom>
          <a:noFill/>
          <a:ln w="9525" cap="flat" cmpd="sng">
            <a:solidFill>
              <a:srgbClr val="CCCCCC"/>
            </a:solidFill>
            <a:prstDash val="solid"/>
            <a:round/>
            <a:headEnd type="none" w="med" len="med"/>
            <a:tailEnd type="none" w="med" len="med"/>
          </a:ln>
        </p:spPr>
      </p:cxnSp>
      <p:pic>
        <p:nvPicPr>
          <p:cNvPr id="2" name="Audio Recording May 4, 2022 at 7:58:30 PM" descr="Audio Recording May 4, 2022 at 7:58:30 PM">
            <a:hlinkClick r:id="" action="ppaction://media"/>
            <a:extLst>
              <a:ext uri="{FF2B5EF4-FFF2-40B4-BE49-F238E27FC236}">
                <a16:creationId xmlns:a16="http://schemas.microsoft.com/office/drawing/2014/main" id="{5E7DC053-0C53-5E1F-7A83-405FAB9CFDA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512050" y="3891788"/>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26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0"/>
          <p:cNvSpPr txBox="1">
            <a:spLocks noGrp="1"/>
          </p:cNvSpPr>
          <p:nvPr>
            <p:ph type="title"/>
          </p:nvPr>
        </p:nvSpPr>
        <p:spPr>
          <a:xfrm>
            <a:off x="654425" y="452379"/>
            <a:ext cx="7505700" cy="6183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Model Comparison</a:t>
            </a:r>
            <a:endParaRPr/>
          </a:p>
        </p:txBody>
      </p:sp>
      <p:sp>
        <p:nvSpPr>
          <p:cNvPr id="200" name="Google Shape;200;p20"/>
          <p:cNvSpPr txBox="1">
            <a:spLocks noGrp="1"/>
          </p:cNvSpPr>
          <p:nvPr>
            <p:ph type="body" idx="1"/>
          </p:nvPr>
        </p:nvSpPr>
        <p:spPr>
          <a:xfrm>
            <a:off x="1903256" y="1272429"/>
            <a:ext cx="1383320" cy="274096"/>
          </a:xfrm>
          <a:prstGeom prst="rect">
            <a:avLst/>
          </a:prstGeom>
        </p:spPr>
        <p:txBody>
          <a:bodyPr spcFirstLastPara="1" wrap="square" lIns="91425" tIns="91425" rIns="91425" bIns="91425" anchor="t" anchorCtr="0">
            <a:noAutofit/>
          </a:bodyPr>
          <a:lstStyle/>
          <a:p>
            <a:pPr marL="0" lvl="0" indent="0" algn="l" rtl="0">
              <a:lnSpc>
                <a:spcPct val="95000"/>
              </a:lnSpc>
              <a:spcBef>
                <a:spcPts val="0"/>
              </a:spcBef>
              <a:spcAft>
                <a:spcPts val="1200"/>
              </a:spcAft>
              <a:buSzPts val="275"/>
              <a:buNone/>
            </a:pPr>
            <a:r>
              <a:rPr lang="en" sz="1200" b="1" dirty="0"/>
              <a:t>Logistic Regression</a:t>
            </a:r>
            <a:endParaRPr sz="1200" b="1" dirty="0"/>
          </a:p>
        </p:txBody>
      </p:sp>
      <p:sp>
        <p:nvSpPr>
          <p:cNvPr id="201" name="Google Shape;201;p20"/>
          <p:cNvSpPr txBox="1">
            <a:spLocks noGrp="1"/>
          </p:cNvSpPr>
          <p:nvPr>
            <p:ph type="body" idx="1"/>
          </p:nvPr>
        </p:nvSpPr>
        <p:spPr>
          <a:xfrm>
            <a:off x="4253139" y="1281381"/>
            <a:ext cx="1050300" cy="199800"/>
          </a:xfrm>
          <a:prstGeom prst="rect">
            <a:avLst/>
          </a:prstGeom>
        </p:spPr>
        <p:txBody>
          <a:bodyPr spcFirstLastPara="1" wrap="square" lIns="91425" tIns="91425" rIns="91425" bIns="91425" anchor="t" anchorCtr="0">
            <a:noAutofit/>
          </a:bodyPr>
          <a:lstStyle/>
          <a:p>
            <a:pPr marL="0" lvl="0" indent="0" algn="l" rtl="0">
              <a:lnSpc>
                <a:spcPct val="95000"/>
              </a:lnSpc>
              <a:spcBef>
                <a:spcPts val="0"/>
              </a:spcBef>
              <a:spcAft>
                <a:spcPts val="1200"/>
              </a:spcAft>
              <a:buSzPts val="275"/>
              <a:buNone/>
            </a:pPr>
            <a:r>
              <a:rPr lang="en" sz="1200" b="1" dirty="0"/>
              <a:t>Decision Tree</a:t>
            </a:r>
            <a:endParaRPr sz="1200" b="1" dirty="0"/>
          </a:p>
        </p:txBody>
      </p:sp>
      <p:sp>
        <p:nvSpPr>
          <p:cNvPr id="202" name="Google Shape;202;p20"/>
          <p:cNvSpPr txBox="1">
            <a:spLocks noGrp="1"/>
          </p:cNvSpPr>
          <p:nvPr>
            <p:ph type="body" idx="1"/>
          </p:nvPr>
        </p:nvSpPr>
        <p:spPr>
          <a:xfrm>
            <a:off x="6641724" y="1283079"/>
            <a:ext cx="1263884" cy="263446"/>
          </a:xfrm>
          <a:prstGeom prst="rect">
            <a:avLst/>
          </a:prstGeom>
        </p:spPr>
        <p:txBody>
          <a:bodyPr spcFirstLastPara="1" wrap="square" lIns="91425" tIns="91425" rIns="91425" bIns="91425" anchor="t" anchorCtr="0">
            <a:noAutofit/>
          </a:bodyPr>
          <a:lstStyle/>
          <a:p>
            <a:pPr marL="0" lvl="0" indent="0" algn="l" rtl="0">
              <a:lnSpc>
                <a:spcPct val="95000"/>
              </a:lnSpc>
              <a:spcBef>
                <a:spcPts val="0"/>
              </a:spcBef>
              <a:spcAft>
                <a:spcPts val="1200"/>
              </a:spcAft>
              <a:buSzPts val="275"/>
              <a:buNone/>
            </a:pPr>
            <a:r>
              <a:rPr lang="en" sz="1200" b="1" dirty="0"/>
              <a:t>Neural Network</a:t>
            </a:r>
            <a:endParaRPr sz="1200" b="1" dirty="0"/>
          </a:p>
        </p:txBody>
      </p:sp>
      <p:pic>
        <p:nvPicPr>
          <p:cNvPr id="203" name="Google Shape;203;p20"/>
          <p:cNvPicPr preferRelativeResize="0"/>
          <p:nvPr/>
        </p:nvPicPr>
        <p:blipFill>
          <a:blip r:embed="rId5">
            <a:alphaModFix/>
          </a:blip>
          <a:stretch>
            <a:fillRect/>
          </a:stretch>
        </p:blipFill>
        <p:spPr>
          <a:xfrm>
            <a:off x="1811650" y="1650118"/>
            <a:ext cx="1474926" cy="970247"/>
          </a:xfrm>
          <a:prstGeom prst="rect">
            <a:avLst/>
          </a:prstGeom>
          <a:noFill/>
          <a:ln>
            <a:noFill/>
          </a:ln>
        </p:spPr>
      </p:pic>
      <p:pic>
        <p:nvPicPr>
          <p:cNvPr id="204" name="Google Shape;204;p20"/>
          <p:cNvPicPr preferRelativeResize="0"/>
          <p:nvPr/>
        </p:nvPicPr>
        <p:blipFill>
          <a:blip r:embed="rId6">
            <a:alphaModFix/>
          </a:blip>
          <a:stretch>
            <a:fillRect/>
          </a:stretch>
        </p:blipFill>
        <p:spPr>
          <a:xfrm>
            <a:off x="3983415" y="1638975"/>
            <a:ext cx="1691621" cy="985123"/>
          </a:xfrm>
          <a:prstGeom prst="rect">
            <a:avLst/>
          </a:prstGeom>
          <a:noFill/>
          <a:ln>
            <a:noFill/>
          </a:ln>
        </p:spPr>
      </p:pic>
      <p:pic>
        <p:nvPicPr>
          <p:cNvPr id="205" name="Google Shape;205;p20"/>
          <p:cNvPicPr preferRelativeResize="0"/>
          <p:nvPr/>
        </p:nvPicPr>
        <p:blipFill>
          <a:blip r:embed="rId7">
            <a:alphaModFix/>
          </a:blip>
          <a:stretch>
            <a:fillRect/>
          </a:stretch>
        </p:blipFill>
        <p:spPr>
          <a:xfrm>
            <a:off x="6332457" y="1682085"/>
            <a:ext cx="1882419" cy="927622"/>
          </a:xfrm>
          <a:prstGeom prst="rect">
            <a:avLst/>
          </a:prstGeom>
          <a:noFill/>
          <a:ln>
            <a:noFill/>
          </a:ln>
        </p:spPr>
      </p:pic>
      <p:graphicFrame>
        <p:nvGraphicFramePr>
          <p:cNvPr id="206" name="Google Shape;206;p20"/>
          <p:cNvGraphicFramePr/>
          <p:nvPr/>
        </p:nvGraphicFramePr>
        <p:xfrm>
          <a:off x="439750" y="2914575"/>
          <a:ext cx="7935075" cy="1406398"/>
        </p:xfrm>
        <a:graphic>
          <a:graphicData uri="http://schemas.openxmlformats.org/drawingml/2006/table">
            <a:tbl>
              <a:tblPr>
                <a:noFill/>
                <a:tableStyleId>{CE8B55CC-E2CC-41F7-9760-850638927E79}</a:tableStyleId>
              </a:tblPr>
              <a:tblGrid>
                <a:gridCol w="1243350">
                  <a:extLst>
                    <a:ext uri="{9D8B030D-6E8A-4147-A177-3AD203B41FA5}">
                      <a16:colId xmlns:a16="http://schemas.microsoft.com/office/drawing/2014/main" val="20000"/>
                    </a:ext>
                  </a:extLst>
                </a:gridCol>
                <a:gridCol w="1885225">
                  <a:extLst>
                    <a:ext uri="{9D8B030D-6E8A-4147-A177-3AD203B41FA5}">
                      <a16:colId xmlns:a16="http://schemas.microsoft.com/office/drawing/2014/main" val="20001"/>
                    </a:ext>
                  </a:extLst>
                </a:gridCol>
                <a:gridCol w="2645350">
                  <a:extLst>
                    <a:ext uri="{9D8B030D-6E8A-4147-A177-3AD203B41FA5}">
                      <a16:colId xmlns:a16="http://schemas.microsoft.com/office/drawing/2014/main" val="20002"/>
                    </a:ext>
                  </a:extLst>
                </a:gridCol>
                <a:gridCol w="2161150">
                  <a:extLst>
                    <a:ext uri="{9D8B030D-6E8A-4147-A177-3AD203B41FA5}">
                      <a16:colId xmlns:a16="http://schemas.microsoft.com/office/drawing/2014/main" val="20003"/>
                    </a:ext>
                  </a:extLst>
                </a:gridCol>
              </a:tblGrid>
              <a:tr h="200025">
                <a:tc>
                  <a:txBody>
                    <a:bodyPr/>
                    <a:lstStyle/>
                    <a:p>
                      <a:pPr marL="0" lvl="0" indent="0" algn="l" rtl="0">
                        <a:lnSpc>
                          <a:spcPct val="115000"/>
                        </a:lnSpc>
                        <a:spcBef>
                          <a:spcPts val="0"/>
                        </a:spcBef>
                        <a:spcAft>
                          <a:spcPts val="0"/>
                        </a:spcAft>
                        <a:buNone/>
                      </a:pPr>
                      <a:r>
                        <a:rPr lang="en" sz="1000" b="1">
                          <a:latin typeface="Montserrat"/>
                          <a:ea typeface="Montserrat"/>
                          <a:cs typeface="Montserrat"/>
                          <a:sym typeface="Montserrat"/>
                        </a:rPr>
                        <a:t>RSquare</a:t>
                      </a:r>
                      <a:endParaRPr sz="1000" b="1">
                        <a:latin typeface="Montserrat"/>
                        <a:ea typeface="Montserrat"/>
                        <a:cs typeface="Montserrat"/>
                        <a:sym typeface="Montserrat"/>
                      </a:endParaRPr>
                    </a:p>
                  </a:txBody>
                  <a:tcPr marL="28575" marR="28575" marT="19050" marB="19050" anchor="b">
                    <a:lnL w="9525" cap="flat" cmpd="sng">
                      <a:solidFill>
                        <a:srgbClr val="CCCCCC">
                          <a:alpha val="0"/>
                        </a:srgbClr>
                      </a:solidFill>
                      <a:prstDash val="solid"/>
                      <a:round/>
                      <a:headEnd type="none" w="sm" len="sm"/>
                      <a:tailEnd type="none" w="sm" len="sm"/>
                    </a:lnL>
                    <a:lnR w="9525" cap="flat" cmpd="sng">
                      <a:solidFill>
                        <a:srgbClr val="CCCCCC">
                          <a:alpha val="0"/>
                        </a:srgbClr>
                      </a:solidFill>
                      <a:prstDash val="solid"/>
                      <a:round/>
                      <a:headEnd type="none" w="sm" len="sm"/>
                      <a:tailEnd type="none" w="sm" len="sm"/>
                    </a:lnR>
                    <a:lnT w="9525" cap="flat" cmpd="sng">
                      <a:solidFill>
                        <a:srgbClr val="CCCCCC">
                          <a:alpha val="0"/>
                        </a:srgbClr>
                      </a:solidFill>
                      <a:prstDash val="solid"/>
                      <a:round/>
                      <a:headEnd type="none" w="sm" len="sm"/>
                      <a:tailEnd type="none" w="sm" len="sm"/>
                    </a:lnT>
                    <a:lnB w="9525" cap="flat" cmpd="sng">
                      <a:solidFill>
                        <a:srgbClr val="CCCCCC">
                          <a:alpha val="0"/>
                        </a:srgbClr>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a:latin typeface="Montserrat"/>
                          <a:ea typeface="Montserrat"/>
                          <a:cs typeface="Montserrat"/>
                          <a:sym typeface="Montserrat"/>
                        </a:rPr>
                        <a:t>0.60</a:t>
                      </a:r>
                      <a:endParaRPr sz="1000">
                        <a:latin typeface="Montserrat"/>
                        <a:ea typeface="Montserrat"/>
                        <a:cs typeface="Montserrat"/>
                        <a:sym typeface="Montserrat"/>
                      </a:endParaRPr>
                    </a:p>
                  </a:txBody>
                  <a:tcPr marL="28575" marR="28575" marT="19050" marB="19050" anchor="b">
                    <a:lnL w="9525" cap="flat" cmpd="sng">
                      <a:solidFill>
                        <a:srgbClr val="CCCCCC">
                          <a:alpha val="0"/>
                        </a:srgbClr>
                      </a:solidFill>
                      <a:prstDash val="solid"/>
                      <a:round/>
                      <a:headEnd type="none" w="sm" len="sm"/>
                      <a:tailEnd type="none" w="sm" len="sm"/>
                    </a:lnL>
                    <a:lnR w="9525" cap="flat" cmpd="sng">
                      <a:solidFill>
                        <a:srgbClr val="CCCCCC">
                          <a:alpha val="0"/>
                        </a:srgbClr>
                      </a:solidFill>
                      <a:prstDash val="solid"/>
                      <a:round/>
                      <a:headEnd type="none" w="sm" len="sm"/>
                      <a:tailEnd type="none" w="sm" len="sm"/>
                    </a:lnR>
                    <a:lnT w="9525" cap="flat" cmpd="sng">
                      <a:solidFill>
                        <a:srgbClr val="CCCCCC">
                          <a:alpha val="0"/>
                        </a:srgbClr>
                      </a:solidFill>
                      <a:prstDash val="solid"/>
                      <a:round/>
                      <a:headEnd type="none" w="sm" len="sm"/>
                      <a:tailEnd type="none" w="sm" len="sm"/>
                    </a:lnT>
                    <a:lnB w="9525" cap="flat" cmpd="sng">
                      <a:solidFill>
                        <a:srgbClr val="CCCCCC">
                          <a:alpha val="0"/>
                        </a:srgbClr>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a:latin typeface="Montserrat"/>
                          <a:ea typeface="Montserrat"/>
                          <a:cs typeface="Montserrat"/>
                          <a:sym typeface="Montserrat"/>
                        </a:rPr>
                        <a:t>0.75</a:t>
                      </a:r>
                      <a:endParaRPr sz="1000">
                        <a:latin typeface="Montserrat"/>
                        <a:ea typeface="Montserrat"/>
                        <a:cs typeface="Montserrat"/>
                        <a:sym typeface="Montserrat"/>
                      </a:endParaRPr>
                    </a:p>
                  </a:txBody>
                  <a:tcPr marL="28575" marR="28575" marT="19050" marB="19050" anchor="b">
                    <a:lnL w="9525" cap="flat" cmpd="sng">
                      <a:solidFill>
                        <a:srgbClr val="CCCCCC">
                          <a:alpha val="0"/>
                        </a:srgbClr>
                      </a:solidFill>
                      <a:prstDash val="solid"/>
                      <a:round/>
                      <a:headEnd type="none" w="sm" len="sm"/>
                      <a:tailEnd type="none" w="sm" len="sm"/>
                    </a:lnL>
                    <a:lnR w="9525" cap="flat" cmpd="sng">
                      <a:solidFill>
                        <a:srgbClr val="CCCCCC">
                          <a:alpha val="0"/>
                        </a:srgbClr>
                      </a:solidFill>
                      <a:prstDash val="solid"/>
                      <a:round/>
                      <a:headEnd type="none" w="sm" len="sm"/>
                      <a:tailEnd type="none" w="sm" len="sm"/>
                    </a:lnR>
                    <a:lnT w="9525" cap="flat" cmpd="sng">
                      <a:solidFill>
                        <a:srgbClr val="CCCCCC">
                          <a:alpha val="0"/>
                        </a:srgbClr>
                      </a:solidFill>
                      <a:prstDash val="solid"/>
                      <a:round/>
                      <a:headEnd type="none" w="sm" len="sm"/>
                      <a:tailEnd type="none" w="sm" len="sm"/>
                    </a:lnT>
                    <a:lnB w="9525" cap="flat" cmpd="sng">
                      <a:solidFill>
                        <a:srgbClr val="CCCCCC">
                          <a:alpha val="0"/>
                        </a:srgbClr>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a:latin typeface="Montserrat"/>
                          <a:ea typeface="Montserrat"/>
                          <a:cs typeface="Montserrat"/>
                          <a:sym typeface="Montserrat"/>
                        </a:rPr>
                        <a:t>0.75</a:t>
                      </a:r>
                      <a:endParaRPr sz="1000">
                        <a:latin typeface="Montserrat"/>
                        <a:ea typeface="Montserrat"/>
                        <a:cs typeface="Montserrat"/>
                        <a:sym typeface="Montserrat"/>
                      </a:endParaRPr>
                    </a:p>
                  </a:txBody>
                  <a:tcPr marL="28575" marR="28575" marT="19050" marB="19050" anchor="b">
                    <a:lnL w="9525" cap="flat" cmpd="sng">
                      <a:solidFill>
                        <a:srgbClr val="CCCCCC">
                          <a:alpha val="0"/>
                        </a:srgbClr>
                      </a:solidFill>
                      <a:prstDash val="solid"/>
                      <a:round/>
                      <a:headEnd type="none" w="sm" len="sm"/>
                      <a:tailEnd type="none" w="sm" len="sm"/>
                    </a:lnL>
                    <a:lnR w="9525" cap="flat" cmpd="sng">
                      <a:solidFill>
                        <a:srgbClr val="CCCCCC">
                          <a:alpha val="0"/>
                        </a:srgbClr>
                      </a:solidFill>
                      <a:prstDash val="solid"/>
                      <a:round/>
                      <a:headEnd type="none" w="sm" len="sm"/>
                      <a:tailEnd type="none" w="sm" len="sm"/>
                    </a:lnR>
                    <a:lnT w="9525" cap="flat" cmpd="sng">
                      <a:solidFill>
                        <a:srgbClr val="CCCCCC">
                          <a:alpha val="0"/>
                        </a:srgbClr>
                      </a:solidFill>
                      <a:prstDash val="solid"/>
                      <a:round/>
                      <a:headEnd type="none" w="sm" len="sm"/>
                      <a:tailEnd type="none" w="sm" len="sm"/>
                    </a:lnT>
                    <a:lnB w="9525" cap="flat" cmpd="sng">
                      <a:solidFill>
                        <a:srgbClr val="CCCCCC">
                          <a:alpha val="0"/>
                        </a:srgbClr>
                      </a:solidFill>
                      <a:prstDash val="solid"/>
                      <a:round/>
                      <a:headEnd type="none" w="sm" len="sm"/>
                      <a:tailEnd type="none" w="sm" len="sm"/>
                    </a:lnB>
                  </a:tcPr>
                </a:tc>
                <a:extLst>
                  <a:ext uri="{0D108BD9-81ED-4DB2-BD59-A6C34878D82A}">
                    <a16:rowId xmlns:a16="http://schemas.microsoft.com/office/drawing/2014/main" val="10000"/>
                  </a:ext>
                </a:extLst>
              </a:tr>
              <a:tr h="200025">
                <a:tc>
                  <a:txBody>
                    <a:bodyPr/>
                    <a:lstStyle/>
                    <a:p>
                      <a:pPr marL="0" lvl="0" indent="0" algn="l" rtl="0">
                        <a:lnSpc>
                          <a:spcPct val="115000"/>
                        </a:lnSpc>
                        <a:spcBef>
                          <a:spcPts val="0"/>
                        </a:spcBef>
                        <a:spcAft>
                          <a:spcPts val="0"/>
                        </a:spcAft>
                        <a:buNone/>
                      </a:pPr>
                      <a:r>
                        <a:rPr lang="en" sz="1000" b="1">
                          <a:latin typeface="Montserrat"/>
                          <a:ea typeface="Montserrat"/>
                          <a:cs typeface="Montserrat"/>
                          <a:sym typeface="Montserrat"/>
                        </a:rPr>
                        <a:t>RASE</a:t>
                      </a:r>
                      <a:endParaRPr sz="1000" b="1">
                        <a:latin typeface="Montserrat"/>
                        <a:ea typeface="Montserrat"/>
                        <a:cs typeface="Montserrat"/>
                        <a:sym typeface="Montserrat"/>
                      </a:endParaRPr>
                    </a:p>
                  </a:txBody>
                  <a:tcPr marL="28575" marR="28575" marT="19050" marB="19050" anchor="b">
                    <a:lnL w="9525" cap="flat" cmpd="sng">
                      <a:solidFill>
                        <a:srgbClr val="CCCCCC">
                          <a:alpha val="0"/>
                        </a:srgbClr>
                      </a:solidFill>
                      <a:prstDash val="solid"/>
                      <a:round/>
                      <a:headEnd type="none" w="sm" len="sm"/>
                      <a:tailEnd type="none" w="sm" len="sm"/>
                    </a:lnL>
                    <a:lnR w="9525" cap="flat" cmpd="sng">
                      <a:solidFill>
                        <a:srgbClr val="CCCCCC">
                          <a:alpha val="0"/>
                        </a:srgbClr>
                      </a:solidFill>
                      <a:prstDash val="solid"/>
                      <a:round/>
                      <a:headEnd type="none" w="sm" len="sm"/>
                      <a:tailEnd type="none" w="sm" len="sm"/>
                    </a:lnR>
                    <a:lnT w="9525" cap="flat" cmpd="sng">
                      <a:solidFill>
                        <a:srgbClr val="CCCCCC">
                          <a:alpha val="0"/>
                        </a:srgbClr>
                      </a:solidFill>
                      <a:prstDash val="solid"/>
                      <a:round/>
                      <a:headEnd type="none" w="sm" len="sm"/>
                      <a:tailEnd type="none" w="sm" len="sm"/>
                    </a:lnT>
                    <a:lnB w="9525" cap="flat" cmpd="sng">
                      <a:solidFill>
                        <a:srgbClr val="CCCCCC">
                          <a:alpha val="0"/>
                        </a:srgbClr>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a:latin typeface="Montserrat"/>
                          <a:ea typeface="Montserrat"/>
                          <a:cs typeface="Montserrat"/>
                          <a:sym typeface="Montserrat"/>
                        </a:rPr>
                        <a:t>0.34</a:t>
                      </a:r>
                      <a:endParaRPr sz="1000">
                        <a:latin typeface="Montserrat"/>
                        <a:ea typeface="Montserrat"/>
                        <a:cs typeface="Montserrat"/>
                        <a:sym typeface="Montserrat"/>
                      </a:endParaRPr>
                    </a:p>
                  </a:txBody>
                  <a:tcPr marL="28575" marR="28575" marT="19050" marB="19050" anchor="b">
                    <a:lnL w="9525" cap="flat" cmpd="sng">
                      <a:solidFill>
                        <a:srgbClr val="CCCCCC">
                          <a:alpha val="0"/>
                        </a:srgbClr>
                      </a:solidFill>
                      <a:prstDash val="solid"/>
                      <a:round/>
                      <a:headEnd type="none" w="sm" len="sm"/>
                      <a:tailEnd type="none" w="sm" len="sm"/>
                    </a:lnL>
                    <a:lnR w="9525" cap="flat" cmpd="sng">
                      <a:solidFill>
                        <a:srgbClr val="CCCCCC">
                          <a:alpha val="0"/>
                        </a:srgbClr>
                      </a:solidFill>
                      <a:prstDash val="solid"/>
                      <a:round/>
                      <a:headEnd type="none" w="sm" len="sm"/>
                      <a:tailEnd type="none" w="sm" len="sm"/>
                    </a:lnR>
                    <a:lnT w="9525" cap="flat" cmpd="sng">
                      <a:solidFill>
                        <a:srgbClr val="CCCCCC">
                          <a:alpha val="0"/>
                        </a:srgbClr>
                      </a:solidFill>
                      <a:prstDash val="solid"/>
                      <a:round/>
                      <a:headEnd type="none" w="sm" len="sm"/>
                      <a:tailEnd type="none" w="sm" len="sm"/>
                    </a:lnT>
                    <a:lnB w="9525" cap="flat" cmpd="sng">
                      <a:solidFill>
                        <a:srgbClr val="CCCCCC">
                          <a:alpha val="0"/>
                        </a:srgbClr>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a:latin typeface="Montserrat"/>
                          <a:ea typeface="Montserrat"/>
                          <a:cs typeface="Montserrat"/>
                          <a:sym typeface="Montserrat"/>
                        </a:rPr>
                        <a:t>0.29</a:t>
                      </a:r>
                      <a:endParaRPr sz="1000">
                        <a:latin typeface="Montserrat"/>
                        <a:ea typeface="Montserrat"/>
                        <a:cs typeface="Montserrat"/>
                        <a:sym typeface="Montserrat"/>
                      </a:endParaRPr>
                    </a:p>
                  </a:txBody>
                  <a:tcPr marL="28575" marR="28575" marT="19050" marB="19050" anchor="b">
                    <a:lnL w="9525" cap="flat" cmpd="sng">
                      <a:solidFill>
                        <a:srgbClr val="CCCCCC">
                          <a:alpha val="0"/>
                        </a:srgbClr>
                      </a:solidFill>
                      <a:prstDash val="solid"/>
                      <a:round/>
                      <a:headEnd type="none" w="sm" len="sm"/>
                      <a:tailEnd type="none" w="sm" len="sm"/>
                    </a:lnL>
                    <a:lnR w="9525" cap="flat" cmpd="sng">
                      <a:solidFill>
                        <a:srgbClr val="CCCCCC">
                          <a:alpha val="0"/>
                        </a:srgbClr>
                      </a:solidFill>
                      <a:prstDash val="solid"/>
                      <a:round/>
                      <a:headEnd type="none" w="sm" len="sm"/>
                      <a:tailEnd type="none" w="sm" len="sm"/>
                    </a:lnR>
                    <a:lnT w="9525" cap="flat" cmpd="sng">
                      <a:solidFill>
                        <a:srgbClr val="CCCCCC">
                          <a:alpha val="0"/>
                        </a:srgbClr>
                      </a:solidFill>
                      <a:prstDash val="solid"/>
                      <a:round/>
                      <a:headEnd type="none" w="sm" len="sm"/>
                      <a:tailEnd type="none" w="sm" len="sm"/>
                    </a:lnT>
                    <a:lnB w="9525" cap="flat" cmpd="sng">
                      <a:solidFill>
                        <a:srgbClr val="CCCCCC">
                          <a:alpha val="0"/>
                        </a:srgbClr>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a:latin typeface="Montserrat"/>
                          <a:ea typeface="Montserrat"/>
                          <a:cs typeface="Montserrat"/>
                          <a:sym typeface="Montserrat"/>
                        </a:rPr>
                        <a:t>0.29</a:t>
                      </a:r>
                      <a:endParaRPr sz="1000">
                        <a:latin typeface="Montserrat"/>
                        <a:ea typeface="Montserrat"/>
                        <a:cs typeface="Montserrat"/>
                        <a:sym typeface="Montserrat"/>
                      </a:endParaRPr>
                    </a:p>
                  </a:txBody>
                  <a:tcPr marL="28575" marR="28575" marT="19050" marB="19050" anchor="b">
                    <a:lnL w="9525" cap="flat" cmpd="sng">
                      <a:solidFill>
                        <a:srgbClr val="CCCCCC">
                          <a:alpha val="0"/>
                        </a:srgbClr>
                      </a:solidFill>
                      <a:prstDash val="solid"/>
                      <a:round/>
                      <a:headEnd type="none" w="sm" len="sm"/>
                      <a:tailEnd type="none" w="sm" len="sm"/>
                    </a:lnL>
                    <a:lnR w="9525" cap="flat" cmpd="sng">
                      <a:solidFill>
                        <a:srgbClr val="CCCCCC">
                          <a:alpha val="0"/>
                        </a:srgbClr>
                      </a:solidFill>
                      <a:prstDash val="solid"/>
                      <a:round/>
                      <a:headEnd type="none" w="sm" len="sm"/>
                      <a:tailEnd type="none" w="sm" len="sm"/>
                    </a:lnR>
                    <a:lnT w="9525" cap="flat" cmpd="sng">
                      <a:solidFill>
                        <a:srgbClr val="CCCCCC">
                          <a:alpha val="0"/>
                        </a:srgbClr>
                      </a:solidFill>
                      <a:prstDash val="solid"/>
                      <a:round/>
                      <a:headEnd type="none" w="sm" len="sm"/>
                      <a:tailEnd type="none" w="sm" len="sm"/>
                    </a:lnT>
                    <a:lnB w="9525" cap="flat" cmpd="sng">
                      <a:solidFill>
                        <a:srgbClr val="CCCCCC">
                          <a:alpha val="0"/>
                        </a:srgbClr>
                      </a:solidFill>
                      <a:prstDash val="solid"/>
                      <a:round/>
                      <a:headEnd type="none" w="sm" len="sm"/>
                      <a:tailEnd type="none" w="sm" len="sm"/>
                    </a:lnB>
                  </a:tcPr>
                </a:tc>
                <a:extLst>
                  <a:ext uri="{0D108BD9-81ED-4DB2-BD59-A6C34878D82A}">
                    <a16:rowId xmlns:a16="http://schemas.microsoft.com/office/drawing/2014/main" val="10001"/>
                  </a:ext>
                </a:extLst>
              </a:tr>
              <a:tr h="200025">
                <a:tc>
                  <a:txBody>
                    <a:bodyPr/>
                    <a:lstStyle/>
                    <a:p>
                      <a:pPr marL="0" lvl="0" indent="0" algn="l" rtl="0">
                        <a:lnSpc>
                          <a:spcPct val="115000"/>
                        </a:lnSpc>
                        <a:spcBef>
                          <a:spcPts val="0"/>
                        </a:spcBef>
                        <a:spcAft>
                          <a:spcPts val="0"/>
                        </a:spcAft>
                        <a:buNone/>
                      </a:pPr>
                      <a:r>
                        <a:rPr lang="en" sz="1000" b="1">
                          <a:latin typeface="Montserrat"/>
                          <a:ea typeface="Montserrat"/>
                          <a:cs typeface="Montserrat"/>
                          <a:sym typeface="Montserrat"/>
                        </a:rPr>
                        <a:t>MAD</a:t>
                      </a:r>
                      <a:endParaRPr sz="1000" b="1">
                        <a:latin typeface="Montserrat"/>
                        <a:ea typeface="Montserrat"/>
                        <a:cs typeface="Montserrat"/>
                        <a:sym typeface="Montserrat"/>
                      </a:endParaRPr>
                    </a:p>
                  </a:txBody>
                  <a:tcPr marL="28575" marR="28575" marT="19050" marB="19050" anchor="b">
                    <a:lnL w="9525" cap="flat" cmpd="sng">
                      <a:solidFill>
                        <a:srgbClr val="CCCCCC">
                          <a:alpha val="0"/>
                        </a:srgbClr>
                      </a:solidFill>
                      <a:prstDash val="solid"/>
                      <a:round/>
                      <a:headEnd type="none" w="sm" len="sm"/>
                      <a:tailEnd type="none" w="sm" len="sm"/>
                    </a:lnL>
                    <a:lnR w="9525" cap="flat" cmpd="sng">
                      <a:solidFill>
                        <a:srgbClr val="CCCCCC">
                          <a:alpha val="0"/>
                        </a:srgbClr>
                      </a:solidFill>
                      <a:prstDash val="solid"/>
                      <a:round/>
                      <a:headEnd type="none" w="sm" len="sm"/>
                      <a:tailEnd type="none" w="sm" len="sm"/>
                    </a:lnR>
                    <a:lnT w="9525" cap="flat" cmpd="sng">
                      <a:solidFill>
                        <a:srgbClr val="CCCCCC">
                          <a:alpha val="0"/>
                        </a:srgbClr>
                      </a:solidFill>
                      <a:prstDash val="solid"/>
                      <a:round/>
                      <a:headEnd type="none" w="sm" len="sm"/>
                      <a:tailEnd type="none" w="sm" len="sm"/>
                    </a:lnT>
                    <a:lnB w="9525" cap="flat" cmpd="sng">
                      <a:solidFill>
                        <a:srgbClr val="CCCCCC">
                          <a:alpha val="0"/>
                        </a:srgbClr>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a:latin typeface="Montserrat"/>
                          <a:ea typeface="Montserrat"/>
                          <a:cs typeface="Montserrat"/>
                          <a:sym typeface="Montserrat"/>
                        </a:rPr>
                        <a:t>0.26</a:t>
                      </a:r>
                      <a:endParaRPr sz="1000">
                        <a:latin typeface="Montserrat"/>
                        <a:ea typeface="Montserrat"/>
                        <a:cs typeface="Montserrat"/>
                        <a:sym typeface="Montserrat"/>
                      </a:endParaRPr>
                    </a:p>
                  </a:txBody>
                  <a:tcPr marL="28575" marR="28575" marT="19050" marB="19050" anchor="b">
                    <a:lnL w="9525" cap="flat" cmpd="sng">
                      <a:solidFill>
                        <a:srgbClr val="CCCCCC">
                          <a:alpha val="0"/>
                        </a:srgbClr>
                      </a:solidFill>
                      <a:prstDash val="solid"/>
                      <a:round/>
                      <a:headEnd type="none" w="sm" len="sm"/>
                      <a:tailEnd type="none" w="sm" len="sm"/>
                    </a:lnL>
                    <a:lnR w="9525" cap="flat" cmpd="sng">
                      <a:solidFill>
                        <a:srgbClr val="CCCCCC">
                          <a:alpha val="0"/>
                        </a:srgbClr>
                      </a:solidFill>
                      <a:prstDash val="solid"/>
                      <a:round/>
                      <a:headEnd type="none" w="sm" len="sm"/>
                      <a:tailEnd type="none" w="sm" len="sm"/>
                    </a:lnR>
                    <a:lnT w="9525" cap="flat" cmpd="sng">
                      <a:solidFill>
                        <a:srgbClr val="CCCCCC">
                          <a:alpha val="0"/>
                        </a:srgbClr>
                      </a:solidFill>
                      <a:prstDash val="solid"/>
                      <a:round/>
                      <a:headEnd type="none" w="sm" len="sm"/>
                      <a:tailEnd type="none" w="sm" len="sm"/>
                    </a:lnT>
                    <a:lnB w="9525" cap="flat" cmpd="sng">
                      <a:solidFill>
                        <a:srgbClr val="CCCCCC">
                          <a:alpha val="0"/>
                        </a:srgbClr>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a:latin typeface="Montserrat"/>
                          <a:ea typeface="Montserrat"/>
                          <a:cs typeface="Montserrat"/>
                          <a:sym typeface="Montserrat"/>
                        </a:rPr>
                        <a:t>0.17</a:t>
                      </a:r>
                      <a:endParaRPr sz="1000">
                        <a:latin typeface="Montserrat"/>
                        <a:ea typeface="Montserrat"/>
                        <a:cs typeface="Montserrat"/>
                        <a:sym typeface="Montserrat"/>
                      </a:endParaRPr>
                    </a:p>
                  </a:txBody>
                  <a:tcPr marL="28575" marR="28575" marT="19050" marB="19050" anchor="b">
                    <a:lnL w="9525" cap="flat" cmpd="sng">
                      <a:solidFill>
                        <a:srgbClr val="CCCCCC">
                          <a:alpha val="0"/>
                        </a:srgbClr>
                      </a:solidFill>
                      <a:prstDash val="solid"/>
                      <a:round/>
                      <a:headEnd type="none" w="sm" len="sm"/>
                      <a:tailEnd type="none" w="sm" len="sm"/>
                    </a:lnL>
                    <a:lnR w="9525" cap="flat" cmpd="sng">
                      <a:solidFill>
                        <a:srgbClr val="CCCCCC">
                          <a:alpha val="0"/>
                        </a:srgbClr>
                      </a:solidFill>
                      <a:prstDash val="solid"/>
                      <a:round/>
                      <a:headEnd type="none" w="sm" len="sm"/>
                      <a:tailEnd type="none" w="sm" len="sm"/>
                    </a:lnR>
                    <a:lnT w="9525" cap="flat" cmpd="sng">
                      <a:solidFill>
                        <a:srgbClr val="CCCCCC">
                          <a:alpha val="0"/>
                        </a:srgbClr>
                      </a:solidFill>
                      <a:prstDash val="solid"/>
                      <a:round/>
                      <a:headEnd type="none" w="sm" len="sm"/>
                      <a:tailEnd type="none" w="sm" len="sm"/>
                    </a:lnT>
                    <a:lnB w="9525" cap="flat" cmpd="sng">
                      <a:solidFill>
                        <a:srgbClr val="CCCCCC">
                          <a:alpha val="0"/>
                        </a:srgbClr>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a:latin typeface="Montserrat"/>
                          <a:ea typeface="Montserrat"/>
                          <a:cs typeface="Montserrat"/>
                          <a:sym typeface="Montserrat"/>
                        </a:rPr>
                        <a:t>0.17</a:t>
                      </a:r>
                      <a:endParaRPr sz="1000">
                        <a:latin typeface="Montserrat"/>
                        <a:ea typeface="Montserrat"/>
                        <a:cs typeface="Montserrat"/>
                        <a:sym typeface="Montserrat"/>
                      </a:endParaRPr>
                    </a:p>
                  </a:txBody>
                  <a:tcPr marL="28575" marR="28575" marT="19050" marB="19050" anchor="b">
                    <a:lnL w="9525" cap="flat" cmpd="sng">
                      <a:solidFill>
                        <a:srgbClr val="CCCCCC">
                          <a:alpha val="0"/>
                        </a:srgbClr>
                      </a:solidFill>
                      <a:prstDash val="solid"/>
                      <a:round/>
                      <a:headEnd type="none" w="sm" len="sm"/>
                      <a:tailEnd type="none" w="sm" len="sm"/>
                    </a:lnL>
                    <a:lnR w="9525" cap="flat" cmpd="sng">
                      <a:solidFill>
                        <a:srgbClr val="CCCCCC">
                          <a:alpha val="0"/>
                        </a:srgbClr>
                      </a:solidFill>
                      <a:prstDash val="solid"/>
                      <a:round/>
                      <a:headEnd type="none" w="sm" len="sm"/>
                      <a:tailEnd type="none" w="sm" len="sm"/>
                    </a:lnR>
                    <a:lnT w="9525" cap="flat" cmpd="sng">
                      <a:solidFill>
                        <a:srgbClr val="CCCCCC">
                          <a:alpha val="0"/>
                        </a:srgbClr>
                      </a:solidFill>
                      <a:prstDash val="solid"/>
                      <a:round/>
                      <a:headEnd type="none" w="sm" len="sm"/>
                      <a:tailEnd type="none" w="sm" len="sm"/>
                    </a:lnT>
                    <a:lnB w="9525" cap="flat" cmpd="sng">
                      <a:solidFill>
                        <a:srgbClr val="CCCCCC">
                          <a:alpha val="0"/>
                        </a:srgbClr>
                      </a:solidFill>
                      <a:prstDash val="solid"/>
                      <a:round/>
                      <a:headEnd type="none" w="sm" len="sm"/>
                      <a:tailEnd type="none" w="sm" len="sm"/>
                    </a:lnB>
                  </a:tcPr>
                </a:tc>
                <a:extLst>
                  <a:ext uri="{0D108BD9-81ED-4DB2-BD59-A6C34878D82A}">
                    <a16:rowId xmlns:a16="http://schemas.microsoft.com/office/drawing/2014/main" val="10002"/>
                  </a:ext>
                </a:extLst>
              </a:tr>
              <a:tr h="200025">
                <a:tc>
                  <a:txBody>
                    <a:bodyPr/>
                    <a:lstStyle/>
                    <a:p>
                      <a:pPr marL="0" lvl="0" indent="0" algn="l" rtl="0">
                        <a:lnSpc>
                          <a:spcPct val="115000"/>
                        </a:lnSpc>
                        <a:spcBef>
                          <a:spcPts val="0"/>
                        </a:spcBef>
                        <a:spcAft>
                          <a:spcPts val="0"/>
                        </a:spcAft>
                        <a:buNone/>
                      </a:pPr>
                      <a:r>
                        <a:rPr lang="en" sz="1000" b="1">
                          <a:latin typeface="Montserrat"/>
                          <a:ea typeface="Montserrat"/>
                          <a:cs typeface="Montserrat"/>
                          <a:sym typeface="Montserrat"/>
                        </a:rPr>
                        <a:t>Misclassification</a:t>
                      </a:r>
                      <a:endParaRPr sz="1000" b="1">
                        <a:latin typeface="Montserrat"/>
                        <a:ea typeface="Montserrat"/>
                        <a:cs typeface="Montserrat"/>
                        <a:sym typeface="Montserrat"/>
                      </a:endParaRPr>
                    </a:p>
                  </a:txBody>
                  <a:tcPr marL="28575" marR="28575" marT="19050" marB="19050" anchor="b">
                    <a:lnL w="9525" cap="flat" cmpd="sng">
                      <a:solidFill>
                        <a:srgbClr val="CCCCCC">
                          <a:alpha val="0"/>
                        </a:srgbClr>
                      </a:solidFill>
                      <a:prstDash val="solid"/>
                      <a:round/>
                      <a:headEnd type="none" w="sm" len="sm"/>
                      <a:tailEnd type="none" w="sm" len="sm"/>
                    </a:lnL>
                    <a:lnR w="9525" cap="flat" cmpd="sng">
                      <a:solidFill>
                        <a:srgbClr val="CCCCCC">
                          <a:alpha val="0"/>
                        </a:srgbClr>
                      </a:solidFill>
                      <a:prstDash val="solid"/>
                      <a:round/>
                      <a:headEnd type="none" w="sm" len="sm"/>
                      <a:tailEnd type="none" w="sm" len="sm"/>
                    </a:lnR>
                    <a:lnT w="9525" cap="flat" cmpd="sng">
                      <a:solidFill>
                        <a:srgbClr val="CCCCCC">
                          <a:alpha val="0"/>
                        </a:srgbClr>
                      </a:solidFill>
                      <a:prstDash val="solid"/>
                      <a:round/>
                      <a:headEnd type="none" w="sm" len="sm"/>
                      <a:tailEnd type="none" w="sm" len="sm"/>
                    </a:lnT>
                    <a:lnB w="9525" cap="flat" cmpd="sng">
                      <a:solidFill>
                        <a:srgbClr val="CCCCCC">
                          <a:alpha val="0"/>
                        </a:srgbClr>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a:latin typeface="Montserrat"/>
                          <a:ea typeface="Montserrat"/>
                          <a:cs typeface="Montserrat"/>
                          <a:sym typeface="Montserrat"/>
                        </a:rPr>
                        <a:t>16%</a:t>
                      </a:r>
                      <a:endParaRPr sz="1000">
                        <a:latin typeface="Montserrat"/>
                        <a:ea typeface="Montserrat"/>
                        <a:cs typeface="Montserrat"/>
                        <a:sym typeface="Montserrat"/>
                      </a:endParaRPr>
                    </a:p>
                  </a:txBody>
                  <a:tcPr marL="28575" marR="28575" marT="19050" marB="19050" anchor="b">
                    <a:lnL w="9525" cap="flat" cmpd="sng">
                      <a:solidFill>
                        <a:srgbClr val="CCCCCC">
                          <a:alpha val="0"/>
                        </a:srgbClr>
                      </a:solidFill>
                      <a:prstDash val="solid"/>
                      <a:round/>
                      <a:headEnd type="none" w="sm" len="sm"/>
                      <a:tailEnd type="none" w="sm" len="sm"/>
                    </a:lnL>
                    <a:lnR w="9525" cap="flat" cmpd="sng">
                      <a:solidFill>
                        <a:srgbClr val="CCCCCC">
                          <a:alpha val="0"/>
                        </a:srgbClr>
                      </a:solidFill>
                      <a:prstDash val="solid"/>
                      <a:round/>
                      <a:headEnd type="none" w="sm" len="sm"/>
                      <a:tailEnd type="none" w="sm" len="sm"/>
                    </a:lnR>
                    <a:lnT w="9525" cap="flat" cmpd="sng">
                      <a:solidFill>
                        <a:srgbClr val="CCCCCC">
                          <a:alpha val="0"/>
                        </a:srgbClr>
                      </a:solidFill>
                      <a:prstDash val="solid"/>
                      <a:round/>
                      <a:headEnd type="none" w="sm" len="sm"/>
                      <a:tailEnd type="none" w="sm" len="sm"/>
                    </a:lnT>
                    <a:lnB w="9525" cap="flat" cmpd="sng">
                      <a:solidFill>
                        <a:srgbClr val="CCCCCC">
                          <a:alpha val="0"/>
                        </a:srgbClr>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a:latin typeface="Montserrat"/>
                          <a:ea typeface="Montserrat"/>
                          <a:cs typeface="Montserrat"/>
                          <a:sym typeface="Montserrat"/>
                        </a:rPr>
                        <a:t>11%</a:t>
                      </a:r>
                      <a:endParaRPr sz="1000">
                        <a:latin typeface="Montserrat"/>
                        <a:ea typeface="Montserrat"/>
                        <a:cs typeface="Montserrat"/>
                        <a:sym typeface="Montserrat"/>
                      </a:endParaRPr>
                    </a:p>
                  </a:txBody>
                  <a:tcPr marL="28575" marR="28575" marT="19050" marB="19050" anchor="b">
                    <a:lnL w="9525" cap="flat" cmpd="sng">
                      <a:solidFill>
                        <a:srgbClr val="CCCCCC">
                          <a:alpha val="0"/>
                        </a:srgbClr>
                      </a:solidFill>
                      <a:prstDash val="solid"/>
                      <a:round/>
                      <a:headEnd type="none" w="sm" len="sm"/>
                      <a:tailEnd type="none" w="sm" len="sm"/>
                    </a:lnL>
                    <a:lnR w="9525" cap="flat" cmpd="sng">
                      <a:solidFill>
                        <a:srgbClr val="CCCCCC">
                          <a:alpha val="0"/>
                        </a:srgbClr>
                      </a:solidFill>
                      <a:prstDash val="solid"/>
                      <a:round/>
                      <a:headEnd type="none" w="sm" len="sm"/>
                      <a:tailEnd type="none" w="sm" len="sm"/>
                    </a:lnR>
                    <a:lnT w="9525" cap="flat" cmpd="sng">
                      <a:solidFill>
                        <a:srgbClr val="CCCCCC">
                          <a:alpha val="0"/>
                        </a:srgbClr>
                      </a:solidFill>
                      <a:prstDash val="solid"/>
                      <a:round/>
                      <a:headEnd type="none" w="sm" len="sm"/>
                      <a:tailEnd type="none" w="sm" len="sm"/>
                    </a:lnT>
                    <a:lnB w="9525" cap="flat" cmpd="sng">
                      <a:solidFill>
                        <a:srgbClr val="CCCCCC">
                          <a:alpha val="0"/>
                        </a:srgbClr>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a:latin typeface="Montserrat"/>
                          <a:ea typeface="Montserrat"/>
                          <a:cs typeface="Montserrat"/>
                          <a:sym typeface="Montserrat"/>
                        </a:rPr>
                        <a:t>11%</a:t>
                      </a:r>
                      <a:endParaRPr sz="1000">
                        <a:latin typeface="Montserrat"/>
                        <a:ea typeface="Montserrat"/>
                        <a:cs typeface="Montserrat"/>
                        <a:sym typeface="Montserrat"/>
                      </a:endParaRPr>
                    </a:p>
                  </a:txBody>
                  <a:tcPr marL="28575" marR="28575" marT="19050" marB="19050" anchor="b">
                    <a:lnL w="9525" cap="flat" cmpd="sng">
                      <a:solidFill>
                        <a:srgbClr val="CCCCCC">
                          <a:alpha val="0"/>
                        </a:srgbClr>
                      </a:solidFill>
                      <a:prstDash val="solid"/>
                      <a:round/>
                      <a:headEnd type="none" w="sm" len="sm"/>
                      <a:tailEnd type="none" w="sm" len="sm"/>
                    </a:lnL>
                    <a:lnR w="9525" cap="flat" cmpd="sng">
                      <a:solidFill>
                        <a:srgbClr val="CCCCCC">
                          <a:alpha val="0"/>
                        </a:srgbClr>
                      </a:solidFill>
                      <a:prstDash val="solid"/>
                      <a:round/>
                      <a:headEnd type="none" w="sm" len="sm"/>
                      <a:tailEnd type="none" w="sm" len="sm"/>
                    </a:lnR>
                    <a:lnT w="9525" cap="flat" cmpd="sng">
                      <a:solidFill>
                        <a:srgbClr val="CCCCCC">
                          <a:alpha val="0"/>
                        </a:srgbClr>
                      </a:solidFill>
                      <a:prstDash val="solid"/>
                      <a:round/>
                      <a:headEnd type="none" w="sm" len="sm"/>
                      <a:tailEnd type="none" w="sm" len="sm"/>
                    </a:lnT>
                    <a:lnB w="9525" cap="flat" cmpd="sng">
                      <a:solidFill>
                        <a:srgbClr val="CCCCCC">
                          <a:alpha val="0"/>
                        </a:srgbClr>
                      </a:solidFill>
                      <a:prstDash val="solid"/>
                      <a:round/>
                      <a:headEnd type="none" w="sm" len="sm"/>
                      <a:tailEnd type="none" w="sm" len="sm"/>
                    </a:lnB>
                  </a:tcPr>
                </a:tc>
                <a:extLst>
                  <a:ext uri="{0D108BD9-81ED-4DB2-BD59-A6C34878D82A}">
                    <a16:rowId xmlns:a16="http://schemas.microsoft.com/office/drawing/2014/main" val="10003"/>
                  </a:ext>
                </a:extLst>
              </a:tr>
              <a:tr h="200025">
                <a:tc>
                  <a:txBody>
                    <a:bodyPr/>
                    <a:lstStyle/>
                    <a:p>
                      <a:pPr marL="0" lvl="0" indent="0" algn="l" rtl="0">
                        <a:lnSpc>
                          <a:spcPct val="115000"/>
                        </a:lnSpc>
                        <a:spcBef>
                          <a:spcPts val="0"/>
                        </a:spcBef>
                        <a:spcAft>
                          <a:spcPts val="0"/>
                        </a:spcAft>
                        <a:buNone/>
                      </a:pPr>
                      <a:r>
                        <a:rPr lang="en" sz="1000" b="1">
                          <a:latin typeface="Montserrat"/>
                          <a:ea typeface="Montserrat"/>
                          <a:cs typeface="Montserrat"/>
                          <a:sym typeface="Montserrat"/>
                        </a:rPr>
                        <a:t>Sensitivity</a:t>
                      </a:r>
                      <a:endParaRPr sz="1000" b="1">
                        <a:latin typeface="Montserrat"/>
                        <a:ea typeface="Montserrat"/>
                        <a:cs typeface="Montserrat"/>
                        <a:sym typeface="Montserrat"/>
                      </a:endParaRPr>
                    </a:p>
                  </a:txBody>
                  <a:tcPr marL="28575" marR="28575" marT="19050" marB="19050" anchor="b">
                    <a:lnL w="9525" cap="flat" cmpd="sng">
                      <a:solidFill>
                        <a:srgbClr val="CCCCCC">
                          <a:alpha val="0"/>
                        </a:srgbClr>
                      </a:solidFill>
                      <a:prstDash val="solid"/>
                      <a:round/>
                      <a:headEnd type="none" w="sm" len="sm"/>
                      <a:tailEnd type="none" w="sm" len="sm"/>
                    </a:lnL>
                    <a:lnR w="9525" cap="flat" cmpd="sng">
                      <a:solidFill>
                        <a:srgbClr val="CCCCCC">
                          <a:alpha val="0"/>
                        </a:srgbClr>
                      </a:solidFill>
                      <a:prstDash val="solid"/>
                      <a:round/>
                      <a:headEnd type="none" w="sm" len="sm"/>
                      <a:tailEnd type="none" w="sm" len="sm"/>
                    </a:lnR>
                    <a:lnT w="9525" cap="flat" cmpd="sng">
                      <a:solidFill>
                        <a:srgbClr val="CCCCCC">
                          <a:alpha val="0"/>
                        </a:srgbClr>
                      </a:solidFill>
                      <a:prstDash val="solid"/>
                      <a:round/>
                      <a:headEnd type="none" w="sm" len="sm"/>
                      <a:tailEnd type="none" w="sm" len="sm"/>
                    </a:lnT>
                    <a:lnB w="9525" cap="flat" cmpd="sng">
                      <a:solidFill>
                        <a:srgbClr val="CCCCCC">
                          <a:alpha val="0"/>
                        </a:srgbClr>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a:latin typeface="Montserrat"/>
                          <a:ea typeface="Montserrat"/>
                          <a:cs typeface="Montserrat"/>
                          <a:sym typeface="Montserrat"/>
                        </a:rPr>
                        <a:t>76%</a:t>
                      </a:r>
                      <a:endParaRPr sz="1000">
                        <a:latin typeface="Montserrat"/>
                        <a:ea typeface="Montserrat"/>
                        <a:cs typeface="Montserrat"/>
                        <a:sym typeface="Montserrat"/>
                      </a:endParaRPr>
                    </a:p>
                  </a:txBody>
                  <a:tcPr marL="28575" marR="28575" marT="19050" marB="19050" anchor="b">
                    <a:lnL w="9525" cap="flat" cmpd="sng">
                      <a:solidFill>
                        <a:srgbClr val="CCCCCC">
                          <a:alpha val="0"/>
                        </a:srgbClr>
                      </a:solidFill>
                      <a:prstDash val="solid"/>
                      <a:round/>
                      <a:headEnd type="none" w="sm" len="sm"/>
                      <a:tailEnd type="none" w="sm" len="sm"/>
                    </a:lnL>
                    <a:lnR w="9525" cap="flat" cmpd="sng">
                      <a:solidFill>
                        <a:srgbClr val="CCCCCC">
                          <a:alpha val="0"/>
                        </a:srgbClr>
                      </a:solidFill>
                      <a:prstDash val="solid"/>
                      <a:round/>
                      <a:headEnd type="none" w="sm" len="sm"/>
                      <a:tailEnd type="none" w="sm" len="sm"/>
                    </a:lnR>
                    <a:lnT w="9525" cap="flat" cmpd="sng">
                      <a:solidFill>
                        <a:srgbClr val="CCCCCC">
                          <a:alpha val="0"/>
                        </a:srgbClr>
                      </a:solidFill>
                      <a:prstDash val="solid"/>
                      <a:round/>
                      <a:headEnd type="none" w="sm" len="sm"/>
                      <a:tailEnd type="none" w="sm" len="sm"/>
                    </a:lnT>
                    <a:lnB w="9525" cap="flat" cmpd="sng">
                      <a:solidFill>
                        <a:srgbClr val="CCCCCC">
                          <a:alpha val="0"/>
                        </a:srgbClr>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a:latin typeface="Montserrat"/>
                          <a:ea typeface="Montserrat"/>
                          <a:cs typeface="Montserrat"/>
                          <a:sym typeface="Montserrat"/>
                        </a:rPr>
                        <a:t>89%</a:t>
                      </a:r>
                      <a:endParaRPr sz="1000">
                        <a:latin typeface="Montserrat"/>
                        <a:ea typeface="Montserrat"/>
                        <a:cs typeface="Montserrat"/>
                        <a:sym typeface="Montserrat"/>
                      </a:endParaRPr>
                    </a:p>
                  </a:txBody>
                  <a:tcPr marL="28575" marR="28575" marT="19050" marB="19050" anchor="b">
                    <a:lnL w="9525" cap="flat" cmpd="sng">
                      <a:solidFill>
                        <a:srgbClr val="CCCCCC">
                          <a:alpha val="0"/>
                        </a:srgbClr>
                      </a:solidFill>
                      <a:prstDash val="solid"/>
                      <a:round/>
                      <a:headEnd type="none" w="sm" len="sm"/>
                      <a:tailEnd type="none" w="sm" len="sm"/>
                    </a:lnL>
                    <a:lnR w="9525" cap="flat" cmpd="sng">
                      <a:solidFill>
                        <a:srgbClr val="CCCCCC">
                          <a:alpha val="0"/>
                        </a:srgbClr>
                      </a:solidFill>
                      <a:prstDash val="solid"/>
                      <a:round/>
                      <a:headEnd type="none" w="sm" len="sm"/>
                      <a:tailEnd type="none" w="sm" len="sm"/>
                    </a:lnR>
                    <a:lnT w="9525" cap="flat" cmpd="sng">
                      <a:solidFill>
                        <a:srgbClr val="CCCCCC">
                          <a:alpha val="0"/>
                        </a:srgbClr>
                      </a:solidFill>
                      <a:prstDash val="solid"/>
                      <a:round/>
                      <a:headEnd type="none" w="sm" len="sm"/>
                      <a:tailEnd type="none" w="sm" len="sm"/>
                    </a:lnT>
                    <a:lnB w="9525" cap="flat" cmpd="sng">
                      <a:solidFill>
                        <a:srgbClr val="CCCCCC">
                          <a:alpha val="0"/>
                        </a:srgbClr>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a:latin typeface="Montserrat"/>
                          <a:ea typeface="Montserrat"/>
                          <a:cs typeface="Montserrat"/>
                          <a:sym typeface="Montserrat"/>
                        </a:rPr>
                        <a:t>90%</a:t>
                      </a:r>
                      <a:endParaRPr sz="1000">
                        <a:latin typeface="Montserrat"/>
                        <a:ea typeface="Montserrat"/>
                        <a:cs typeface="Montserrat"/>
                        <a:sym typeface="Montserrat"/>
                      </a:endParaRPr>
                    </a:p>
                  </a:txBody>
                  <a:tcPr marL="28575" marR="28575" marT="19050" marB="19050" anchor="b">
                    <a:lnL w="9525" cap="flat" cmpd="sng">
                      <a:solidFill>
                        <a:srgbClr val="CCCCCC">
                          <a:alpha val="0"/>
                        </a:srgbClr>
                      </a:solidFill>
                      <a:prstDash val="solid"/>
                      <a:round/>
                      <a:headEnd type="none" w="sm" len="sm"/>
                      <a:tailEnd type="none" w="sm" len="sm"/>
                    </a:lnL>
                    <a:lnR w="9525" cap="flat" cmpd="sng">
                      <a:solidFill>
                        <a:srgbClr val="CCCCCC">
                          <a:alpha val="0"/>
                        </a:srgbClr>
                      </a:solidFill>
                      <a:prstDash val="solid"/>
                      <a:round/>
                      <a:headEnd type="none" w="sm" len="sm"/>
                      <a:tailEnd type="none" w="sm" len="sm"/>
                    </a:lnR>
                    <a:lnT w="9525" cap="flat" cmpd="sng">
                      <a:solidFill>
                        <a:srgbClr val="CCCCCC">
                          <a:alpha val="0"/>
                        </a:srgbClr>
                      </a:solidFill>
                      <a:prstDash val="solid"/>
                      <a:round/>
                      <a:headEnd type="none" w="sm" len="sm"/>
                      <a:tailEnd type="none" w="sm" len="sm"/>
                    </a:lnT>
                    <a:lnB w="9525" cap="flat" cmpd="sng">
                      <a:solidFill>
                        <a:srgbClr val="CCCCCC">
                          <a:alpha val="0"/>
                        </a:srgbClr>
                      </a:solidFill>
                      <a:prstDash val="solid"/>
                      <a:round/>
                      <a:headEnd type="none" w="sm" len="sm"/>
                      <a:tailEnd type="none" w="sm" len="sm"/>
                    </a:lnB>
                  </a:tcPr>
                </a:tc>
                <a:extLst>
                  <a:ext uri="{0D108BD9-81ED-4DB2-BD59-A6C34878D82A}">
                    <a16:rowId xmlns:a16="http://schemas.microsoft.com/office/drawing/2014/main" val="10004"/>
                  </a:ext>
                </a:extLst>
              </a:tr>
              <a:tr h="200025">
                <a:tc>
                  <a:txBody>
                    <a:bodyPr/>
                    <a:lstStyle/>
                    <a:p>
                      <a:pPr marL="0" lvl="0" indent="0" algn="l" rtl="0">
                        <a:lnSpc>
                          <a:spcPct val="115000"/>
                        </a:lnSpc>
                        <a:spcBef>
                          <a:spcPts val="0"/>
                        </a:spcBef>
                        <a:spcAft>
                          <a:spcPts val="0"/>
                        </a:spcAft>
                        <a:buNone/>
                      </a:pPr>
                      <a:r>
                        <a:rPr lang="en" sz="1000" b="1">
                          <a:latin typeface="Montserrat"/>
                          <a:ea typeface="Montserrat"/>
                          <a:cs typeface="Montserrat"/>
                          <a:sym typeface="Montserrat"/>
                        </a:rPr>
                        <a:t>Specificity</a:t>
                      </a:r>
                      <a:endParaRPr sz="1000" b="1">
                        <a:latin typeface="Montserrat"/>
                        <a:ea typeface="Montserrat"/>
                        <a:cs typeface="Montserrat"/>
                        <a:sym typeface="Montserrat"/>
                      </a:endParaRPr>
                    </a:p>
                  </a:txBody>
                  <a:tcPr marL="28575" marR="28575" marT="19050" marB="19050" anchor="b">
                    <a:lnL w="9525" cap="flat" cmpd="sng">
                      <a:solidFill>
                        <a:srgbClr val="CCCCCC">
                          <a:alpha val="0"/>
                        </a:srgbClr>
                      </a:solidFill>
                      <a:prstDash val="solid"/>
                      <a:round/>
                      <a:headEnd type="none" w="sm" len="sm"/>
                      <a:tailEnd type="none" w="sm" len="sm"/>
                    </a:lnL>
                    <a:lnR w="9525" cap="flat" cmpd="sng">
                      <a:solidFill>
                        <a:srgbClr val="CCCCCC">
                          <a:alpha val="0"/>
                        </a:srgbClr>
                      </a:solidFill>
                      <a:prstDash val="solid"/>
                      <a:round/>
                      <a:headEnd type="none" w="sm" len="sm"/>
                      <a:tailEnd type="none" w="sm" len="sm"/>
                    </a:lnR>
                    <a:lnT w="9525" cap="flat" cmpd="sng">
                      <a:solidFill>
                        <a:srgbClr val="CCCCCC">
                          <a:alpha val="0"/>
                        </a:srgbClr>
                      </a:solidFill>
                      <a:prstDash val="solid"/>
                      <a:round/>
                      <a:headEnd type="none" w="sm" len="sm"/>
                      <a:tailEnd type="none" w="sm" len="sm"/>
                    </a:lnT>
                    <a:lnB w="9525" cap="flat" cmpd="sng">
                      <a:solidFill>
                        <a:srgbClr val="CCCCCC">
                          <a:alpha val="0"/>
                        </a:srgbClr>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a:latin typeface="Montserrat"/>
                          <a:ea typeface="Montserrat"/>
                          <a:cs typeface="Montserrat"/>
                          <a:sym typeface="Montserrat"/>
                        </a:rPr>
                        <a:t>92%</a:t>
                      </a:r>
                      <a:endParaRPr sz="1000">
                        <a:latin typeface="Montserrat"/>
                        <a:ea typeface="Montserrat"/>
                        <a:cs typeface="Montserrat"/>
                        <a:sym typeface="Montserrat"/>
                      </a:endParaRPr>
                    </a:p>
                  </a:txBody>
                  <a:tcPr marL="28575" marR="28575" marT="19050" marB="19050" anchor="b">
                    <a:lnL w="9525" cap="flat" cmpd="sng">
                      <a:solidFill>
                        <a:srgbClr val="CCCCCC">
                          <a:alpha val="0"/>
                        </a:srgbClr>
                      </a:solidFill>
                      <a:prstDash val="solid"/>
                      <a:round/>
                      <a:headEnd type="none" w="sm" len="sm"/>
                      <a:tailEnd type="none" w="sm" len="sm"/>
                    </a:lnL>
                    <a:lnR w="9525" cap="flat" cmpd="sng">
                      <a:solidFill>
                        <a:srgbClr val="CCCCCC">
                          <a:alpha val="0"/>
                        </a:srgbClr>
                      </a:solidFill>
                      <a:prstDash val="solid"/>
                      <a:round/>
                      <a:headEnd type="none" w="sm" len="sm"/>
                      <a:tailEnd type="none" w="sm" len="sm"/>
                    </a:lnR>
                    <a:lnT w="9525" cap="flat" cmpd="sng">
                      <a:solidFill>
                        <a:srgbClr val="CCCCCC">
                          <a:alpha val="0"/>
                        </a:srgbClr>
                      </a:solidFill>
                      <a:prstDash val="solid"/>
                      <a:round/>
                      <a:headEnd type="none" w="sm" len="sm"/>
                      <a:tailEnd type="none" w="sm" len="sm"/>
                    </a:lnT>
                    <a:lnB w="9525" cap="flat" cmpd="sng">
                      <a:solidFill>
                        <a:srgbClr val="CCCCCC">
                          <a:alpha val="0"/>
                        </a:srgbClr>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a:latin typeface="Montserrat"/>
                          <a:ea typeface="Montserrat"/>
                          <a:cs typeface="Montserrat"/>
                          <a:sym typeface="Montserrat"/>
                        </a:rPr>
                        <a:t>90%</a:t>
                      </a:r>
                      <a:endParaRPr sz="1000">
                        <a:latin typeface="Montserrat"/>
                        <a:ea typeface="Montserrat"/>
                        <a:cs typeface="Montserrat"/>
                        <a:sym typeface="Montserrat"/>
                      </a:endParaRPr>
                    </a:p>
                  </a:txBody>
                  <a:tcPr marL="28575" marR="28575" marT="19050" marB="19050" anchor="b">
                    <a:lnL w="9525" cap="flat" cmpd="sng">
                      <a:solidFill>
                        <a:srgbClr val="CCCCCC">
                          <a:alpha val="0"/>
                        </a:srgbClr>
                      </a:solidFill>
                      <a:prstDash val="solid"/>
                      <a:round/>
                      <a:headEnd type="none" w="sm" len="sm"/>
                      <a:tailEnd type="none" w="sm" len="sm"/>
                    </a:lnL>
                    <a:lnR w="9525" cap="flat" cmpd="sng">
                      <a:solidFill>
                        <a:srgbClr val="CCCCCC">
                          <a:alpha val="0"/>
                        </a:srgbClr>
                      </a:solidFill>
                      <a:prstDash val="solid"/>
                      <a:round/>
                      <a:headEnd type="none" w="sm" len="sm"/>
                      <a:tailEnd type="none" w="sm" len="sm"/>
                    </a:lnR>
                    <a:lnT w="9525" cap="flat" cmpd="sng">
                      <a:solidFill>
                        <a:srgbClr val="CCCCCC">
                          <a:alpha val="0"/>
                        </a:srgbClr>
                      </a:solidFill>
                      <a:prstDash val="solid"/>
                      <a:round/>
                      <a:headEnd type="none" w="sm" len="sm"/>
                      <a:tailEnd type="none" w="sm" len="sm"/>
                    </a:lnT>
                    <a:lnB w="9525" cap="flat" cmpd="sng">
                      <a:solidFill>
                        <a:srgbClr val="CCCCCC">
                          <a:alpha val="0"/>
                        </a:srgbClr>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a:latin typeface="Montserrat"/>
                          <a:ea typeface="Montserrat"/>
                          <a:cs typeface="Montserrat"/>
                          <a:sym typeface="Montserrat"/>
                        </a:rPr>
                        <a:t>89%</a:t>
                      </a:r>
                      <a:endParaRPr sz="1000">
                        <a:latin typeface="Montserrat"/>
                        <a:ea typeface="Montserrat"/>
                        <a:cs typeface="Montserrat"/>
                        <a:sym typeface="Montserrat"/>
                      </a:endParaRPr>
                    </a:p>
                  </a:txBody>
                  <a:tcPr marL="28575" marR="28575" marT="19050" marB="19050" anchor="b">
                    <a:lnL w="9525" cap="flat" cmpd="sng">
                      <a:solidFill>
                        <a:srgbClr val="CCCCCC">
                          <a:alpha val="0"/>
                        </a:srgbClr>
                      </a:solidFill>
                      <a:prstDash val="solid"/>
                      <a:round/>
                      <a:headEnd type="none" w="sm" len="sm"/>
                      <a:tailEnd type="none" w="sm" len="sm"/>
                    </a:lnL>
                    <a:lnR w="9525" cap="flat" cmpd="sng">
                      <a:solidFill>
                        <a:srgbClr val="CCCCCC">
                          <a:alpha val="0"/>
                        </a:srgbClr>
                      </a:solidFill>
                      <a:prstDash val="solid"/>
                      <a:round/>
                      <a:headEnd type="none" w="sm" len="sm"/>
                      <a:tailEnd type="none" w="sm" len="sm"/>
                    </a:lnR>
                    <a:lnT w="9525" cap="flat" cmpd="sng">
                      <a:solidFill>
                        <a:srgbClr val="CCCCCC">
                          <a:alpha val="0"/>
                        </a:srgbClr>
                      </a:solidFill>
                      <a:prstDash val="solid"/>
                      <a:round/>
                      <a:headEnd type="none" w="sm" len="sm"/>
                      <a:tailEnd type="none" w="sm" len="sm"/>
                    </a:lnT>
                    <a:lnB w="9525" cap="flat" cmpd="sng">
                      <a:solidFill>
                        <a:srgbClr val="CCCCCC">
                          <a:alpha val="0"/>
                        </a:srgbClr>
                      </a:solidFill>
                      <a:prstDash val="solid"/>
                      <a:round/>
                      <a:headEnd type="none" w="sm" len="sm"/>
                      <a:tailEnd type="none" w="sm" len="sm"/>
                    </a:lnB>
                  </a:tcPr>
                </a:tc>
                <a:extLst>
                  <a:ext uri="{0D108BD9-81ED-4DB2-BD59-A6C34878D82A}">
                    <a16:rowId xmlns:a16="http://schemas.microsoft.com/office/drawing/2014/main" val="10005"/>
                  </a:ext>
                </a:extLst>
              </a:tr>
              <a:tr h="200025">
                <a:tc>
                  <a:txBody>
                    <a:bodyPr/>
                    <a:lstStyle/>
                    <a:p>
                      <a:pPr marL="0" lvl="0" indent="0" algn="l" rtl="0">
                        <a:lnSpc>
                          <a:spcPct val="115000"/>
                        </a:lnSpc>
                        <a:spcBef>
                          <a:spcPts val="0"/>
                        </a:spcBef>
                        <a:spcAft>
                          <a:spcPts val="0"/>
                        </a:spcAft>
                        <a:buNone/>
                      </a:pPr>
                      <a:r>
                        <a:rPr lang="en" sz="1000" b="1">
                          <a:latin typeface="Montserrat"/>
                          <a:ea typeface="Montserrat"/>
                          <a:cs typeface="Montserrat"/>
                          <a:sym typeface="Montserrat"/>
                        </a:rPr>
                        <a:t>AUC</a:t>
                      </a:r>
                      <a:endParaRPr sz="1000" b="1">
                        <a:latin typeface="Montserrat"/>
                        <a:ea typeface="Montserrat"/>
                        <a:cs typeface="Montserrat"/>
                        <a:sym typeface="Montserrat"/>
                      </a:endParaRPr>
                    </a:p>
                  </a:txBody>
                  <a:tcPr marL="28575" marR="28575" marT="19050" marB="19050" anchor="b">
                    <a:lnL w="9525" cap="flat" cmpd="sng">
                      <a:solidFill>
                        <a:srgbClr val="CCCCCC">
                          <a:alpha val="0"/>
                        </a:srgbClr>
                      </a:solidFill>
                      <a:prstDash val="solid"/>
                      <a:round/>
                      <a:headEnd type="none" w="sm" len="sm"/>
                      <a:tailEnd type="none" w="sm" len="sm"/>
                    </a:lnL>
                    <a:lnR w="9525" cap="flat" cmpd="sng">
                      <a:solidFill>
                        <a:srgbClr val="CCCCCC">
                          <a:alpha val="0"/>
                        </a:srgbClr>
                      </a:solidFill>
                      <a:prstDash val="solid"/>
                      <a:round/>
                      <a:headEnd type="none" w="sm" len="sm"/>
                      <a:tailEnd type="none" w="sm" len="sm"/>
                    </a:lnR>
                    <a:lnT w="9525" cap="flat" cmpd="sng">
                      <a:solidFill>
                        <a:srgbClr val="CCCCCC">
                          <a:alpha val="0"/>
                        </a:srgbClr>
                      </a:solidFill>
                      <a:prstDash val="solid"/>
                      <a:round/>
                      <a:headEnd type="none" w="sm" len="sm"/>
                      <a:tailEnd type="none" w="sm" len="sm"/>
                    </a:lnT>
                    <a:lnB w="9525" cap="flat" cmpd="sng">
                      <a:solidFill>
                        <a:srgbClr val="CCCCCC">
                          <a:alpha val="0"/>
                        </a:srgbClr>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a:latin typeface="Montserrat"/>
                          <a:ea typeface="Montserrat"/>
                          <a:cs typeface="Montserrat"/>
                          <a:sym typeface="Montserrat"/>
                        </a:rPr>
                        <a:t>0.92</a:t>
                      </a:r>
                      <a:endParaRPr sz="1000">
                        <a:latin typeface="Montserrat"/>
                        <a:ea typeface="Montserrat"/>
                        <a:cs typeface="Montserrat"/>
                        <a:sym typeface="Montserrat"/>
                      </a:endParaRPr>
                    </a:p>
                  </a:txBody>
                  <a:tcPr marL="28575" marR="28575" marT="19050" marB="19050" anchor="b">
                    <a:lnL w="9525" cap="flat" cmpd="sng">
                      <a:solidFill>
                        <a:srgbClr val="CCCCCC">
                          <a:alpha val="0"/>
                        </a:srgbClr>
                      </a:solidFill>
                      <a:prstDash val="solid"/>
                      <a:round/>
                      <a:headEnd type="none" w="sm" len="sm"/>
                      <a:tailEnd type="none" w="sm" len="sm"/>
                    </a:lnL>
                    <a:lnR w="9525" cap="flat" cmpd="sng">
                      <a:solidFill>
                        <a:srgbClr val="CCCCCC">
                          <a:alpha val="0"/>
                        </a:srgbClr>
                      </a:solidFill>
                      <a:prstDash val="solid"/>
                      <a:round/>
                      <a:headEnd type="none" w="sm" len="sm"/>
                      <a:tailEnd type="none" w="sm" len="sm"/>
                    </a:lnR>
                    <a:lnT w="9525" cap="flat" cmpd="sng">
                      <a:solidFill>
                        <a:srgbClr val="CCCCCC">
                          <a:alpha val="0"/>
                        </a:srgbClr>
                      </a:solidFill>
                      <a:prstDash val="solid"/>
                      <a:round/>
                      <a:headEnd type="none" w="sm" len="sm"/>
                      <a:tailEnd type="none" w="sm" len="sm"/>
                    </a:lnT>
                    <a:lnB w="9525" cap="flat" cmpd="sng">
                      <a:solidFill>
                        <a:srgbClr val="CCCCCC">
                          <a:alpha val="0"/>
                        </a:srgbClr>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a:latin typeface="Montserrat"/>
                          <a:ea typeface="Montserrat"/>
                          <a:cs typeface="Montserrat"/>
                          <a:sym typeface="Montserrat"/>
                        </a:rPr>
                        <a:t>0.95</a:t>
                      </a:r>
                      <a:endParaRPr sz="1000">
                        <a:latin typeface="Montserrat"/>
                        <a:ea typeface="Montserrat"/>
                        <a:cs typeface="Montserrat"/>
                        <a:sym typeface="Montserrat"/>
                      </a:endParaRPr>
                    </a:p>
                  </a:txBody>
                  <a:tcPr marL="28575" marR="28575" marT="19050" marB="19050" anchor="b">
                    <a:lnL w="9525" cap="flat" cmpd="sng">
                      <a:solidFill>
                        <a:srgbClr val="CCCCCC">
                          <a:alpha val="0"/>
                        </a:srgbClr>
                      </a:solidFill>
                      <a:prstDash val="solid"/>
                      <a:round/>
                      <a:headEnd type="none" w="sm" len="sm"/>
                      <a:tailEnd type="none" w="sm" len="sm"/>
                    </a:lnL>
                    <a:lnR w="9525" cap="flat" cmpd="sng">
                      <a:solidFill>
                        <a:srgbClr val="CCCCCC">
                          <a:alpha val="0"/>
                        </a:srgbClr>
                      </a:solidFill>
                      <a:prstDash val="solid"/>
                      <a:round/>
                      <a:headEnd type="none" w="sm" len="sm"/>
                      <a:tailEnd type="none" w="sm" len="sm"/>
                    </a:lnR>
                    <a:lnT w="9525" cap="flat" cmpd="sng">
                      <a:solidFill>
                        <a:srgbClr val="CCCCCC">
                          <a:alpha val="0"/>
                        </a:srgbClr>
                      </a:solidFill>
                      <a:prstDash val="solid"/>
                      <a:round/>
                      <a:headEnd type="none" w="sm" len="sm"/>
                      <a:tailEnd type="none" w="sm" len="sm"/>
                    </a:lnT>
                    <a:lnB w="9525" cap="flat" cmpd="sng">
                      <a:solidFill>
                        <a:srgbClr val="CCCCCC">
                          <a:alpha val="0"/>
                        </a:srgbClr>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a:latin typeface="Montserrat"/>
                          <a:ea typeface="Montserrat"/>
                          <a:cs typeface="Montserrat"/>
                          <a:sym typeface="Montserrat"/>
                        </a:rPr>
                        <a:t>0.95</a:t>
                      </a:r>
                      <a:endParaRPr sz="1000">
                        <a:latin typeface="Montserrat"/>
                        <a:ea typeface="Montserrat"/>
                        <a:cs typeface="Montserrat"/>
                        <a:sym typeface="Montserrat"/>
                      </a:endParaRPr>
                    </a:p>
                  </a:txBody>
                  <a:tcPr marL="28575" marR="28575" marT="19050" marB="19050" anchor="b">
                    <a:lnL w="9525" cap="flat" cmpd="sng">
                      <a:solidFill>
                        <a:srgbClr val="CCCCCC">
                          <a:alpha val="0"/>
                        </a:srgbClr>
                      </a:solidFill>
                      <a:prstDash val="solid"/>
                      <a:round/>
                      <a:headEnd type="none" w="sm" len="sm"/>
                      <a:tailEnd type="none" w="sm" len="sm"/>
                    </a:lnL>
                    <a:lnR w="9525" cap="flat" cmpd="sng">
                      <a:solidFill>
                        <a:srgbClr val="CCCCCC">
                          <a:alpha val="0"/>
                        </a:srgbClr>
                      </a:solidFill>
                      <a:prstDash val="solid"/>
                      <a:round/>
                      <a:headEnd type="none" w="sm" len="sm"/>
                      <a:tailEnd type="none" w="sm" len="sm"/>
                    </a:lnR>
                    <a:lnT w="9525" cap="flat" cmpd="sng">
                      <a:solidFill>
                        <a:srgbClr val="CCCCCC">
                          <a:alpha val="0"/>
                        </a:srgbClr>
                      </a:solidFill>
                      <a:prstDash val="solid"/>
                      <a:round/>
                      <a:headEnd type="none" w="sm" len="sm"/>
                      <a:tailEnd type="none" w="sm" len="sm"/>
                    </a:lnT>
                    <a:lnB w="9525" cap="flat" cmpd="sng">
                      <a:solidFill>
                        <a:srgbClr val="CCCCCC">
                          <a:alpha val="0"/>
                        </a:srgbClr>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
        <p:nvSpPr>
          <p:cNvPr id="207" name="Google Shape;207;p20"/>
          <p:cNvSpPr/>
          <p:nvPr/>
        </p:nvSpPr>
        <p:spPr>
          <a:xfrm rot="5400000">
            <a:off x="6089700" y="3079075"/>
            <a:ext cx="77700" cy="2982900"/>
          </a:xfrm>
          <a:prstGeom prst="rightBracket">
            <a:avLst>
              <a:gd name="adj" fmla="val 8333"/>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20"/>
          <p:cNvSpPr txBox="1"/>
          <p:nvPr/>
        </p:nvSpPr>
        <p:spPr>
          <a:xfrm>
            <a:off x="5624100" y="4467350"/>
            <a:ext cx="1008900" cy="276900"/>
          </a:xfrm>
          <a:prstGeom prst="rect">
            <a:avLst/>
          </a:prstGeom>
          <a:solidFill>
            <a:schemeClr val="dk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600">
                <a:latin typeface="Calibri"/>
                <a:ea typeface="Calibri"/>
                <a:cs typeface="Calibri"/>
                <a:sym typeface="Calibri"/>
              </a:rPr>
              <a:t>High Performing Models</a:t>
            </a:r>
            <a:endParaRPr sz="600">
              <a:latin typeface="Calibri"/>
              <a:ea typeface="Calibri"/>
              <a:cs typeface="Calibri"/>
              <a:sym typeface="Calibri"/>
            </a:endParaRPr>
          </a:p>
        </p:txBody>
      </p:sp>
      <p:pic>
        <p:nvPicPr>
          <p:cNvPr id="2" name="Audio Recording May 4, 2022 at 2:44:28 PM" descr="Audio Recording May 4, 2022 at 2:44:28 PM">
            <a:hlinkClick r:id="" action="ppaction://media"/>
            <a:extLst>
              <a:ext uri="{FF2B5EF4-FFF2-40B4-BE49-F238E27FC236}">
                <a16:creationId xmlns:a16="http://schemas.microsoft.com/office/drawing/2014/main" id="{358A5036-AE9C-EB9B-F4F0-65F16AAB8747}"/>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649125" y="3914573"/>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4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21"/>
          <p:cNvSpPr txBox="1">
            <a:spLocks noGrp="1"/>
          </p:cNvSpPr>
          <p:nvPr>
            <p:ph type="title"/>
          </p:nvPr>
        </p:nvSpPr>
        <p:spPr>
          <a:xfrm>
            <a:off x="621792" y="438912"/>
            <a:ext cx="7505700" cy="954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Conclusions</a:t>
            </a:r>
            <a:endParaRPr/>
          </a:p>
        </p:txBody>
      </p:sp>
      <p:sp>
        <p:nvSpPr>
          <p:cNvPr id="214" name="Google Shape;214;p21"/>
          <p:cNvSpPr txBox="1">
            <a:spLocks noGrp="1"/>
          </p:cNvSpPr>
          <p:nvPr>
            <p:ph type="body" idx="1"/>
          </p:nvPr>
        </p:nvSpPr>
        <p:spPr>
          <a:xfrm>
            <a:off x="2384375" y="1612225"/>
            <a:ext cx="5781300" cy="781200"/>
          </a:xfrm>
          <a:prstGeom prst="rect">
            <a:avLst/>
          </a:prstGeom>
        </p:spPr>
        <p:txBody>
          <a:bodyPr spcFirstLastPara="1" wrap="square" lIns="91425" tIns="91425" rIns="91425" bIns="91425" anchor="ctr" anchorCtr="0">
            <a:normAutofit fontScale="92500" lnSpcReduction="20000"/>
          </a:bodyPr>
          <a:lstStyle/>
          <a:p>
            <a:pPr marL="0" lvl="0" indent="0" algn="just" rtl="0">
              <a:lnSpc>
                <a:spcPct val="100000"/>
              </a:lnSpc>
              <a:spcBef>
                <a:spcPts val="600"/>
              </a:spcBef>
              <a:spcAft>
                <a:spcPts val="600"/>
              </a:spcAft>
              <a:buNone/>
            </a:pPr>
            <a:r>
              <a:rPr lang="en" sz="1200" dirty="0">
                <a:solidFill>
                  <a:srgbClr val="000000"/>
                </a:solidFill>
                <a:latin typeface="Times New Roman"/>
                <a:ea typeface="Times New Roman"/>
                <a:cs typeface="Times New Roman"/>
                <a:sym typeface="Times New Roman"/>
              </a:rPr>
              <a:t>Our recommendation is to implement the Decision Tree model. Despite the Neural Network model providing similar evaluation results, the Decision Tree model is a better equipped  model to provide real-world solutions to the business problem.</a:t>
            </a:r>
            <a:endParaRPr dirty="0"/>
          </a:p>
        </p:txBody>
      </p:sp>
      <p:pic>
        <p:nvPicPr>
          <p:cNvPr id="215" name="Google Shape;215;p21"/>
          <p:cNvPicPr preferRelativeResize="0"/>
          <p:nvPr/>
        </p:nvPicPr>
        <p:blipFill>
          <a:blip r:embed="rId5">
            <a:alphaModFix/>
          </a:blip>
          <a:stretch>
            <a:fillRect/>
          </a:stretch>
        </p:blipFill>
        <p:spPr>
          <a:xfrm>
            <a:off x="1141128" y="1656625"/>
            <a:ext cx="882825" cy="695650"/>
          </a:xfrm>
          <a:prstGeom prst="rect">
            <a:avLst/>
          </a:prstGeom>
          <a:noFill/>
          <a:ln>
            <a:noFill/>
          </a:ln>
        </p:spPr>
      </p:pic>
      <p:sp>
        <p:nvSpPr>
          <p:cNvPr id="216" name="Google Shape;216;p21"/>
          <p:cNvSpPr txBox="1">
            <a:spLocks noGrp="1"/>
          </p:cNvSpPr>
          <p:nvPr>
            <p:ph type="body" idx="1"/>
          </p:nvPr>
        </p:nvSpPr>
        <p:spPr>
          <a:xfrm>
            <a:off x="2360075" y="2916375"/>
            <a:ext cx="6066900" cy="781200"/>
          </a:xfrm>
          <a:prstGeom prst="rect">
            <a:avLst/>
          </a:prstGeom>
        </p:spPr>
        <p:txBody>
          <a:bodyPr spcFirstLastPara="1" wrap="square" lIns="91425" tIns="91425" rIns="91425" bIns="91425" anchor="ctr" anchorCtr="0">
            <a:normAutofit fontScale="92500" lnSpcReduction="20000"/>
          </a:bodyPr>
          <a:lstStyle/>
          <a:p>
            <a:pPr marL="0" lvl="0" indent="0" algn="just" rtl="0">
              <a:lnSpc>
                <a:spcPct val="100000"/>
              </a:lnSpc>
              <a:spcBef>
                <a:spcPts val="600"/>
              </a:spcBef>
              <a:spcAft>
                <a:spcPts val="600"/>
              </a:spcAft>
              <a:buNone/>
            </a:pPr>
            <a:r>
              <a:rPr lang="en" sz="1200">
                <a:solidFill>
                  <a:srgbClr val="000000"/>
                </a:solidFill>
                <a:latin typeface="Times New Roman"/>
                <a:ea typeface="Times New Roman"/>
                <a:cs typeface="Times New Roman"/>
                <a:sym typeface="Times New Roman"/>
              </a:rPr>
              <a:t>The key benefit of the Decision Tree model over the Neural Network model is its ease of interpretability. The If-Then logic of splits in a decision tree is easier to explain and interpret than the structure and function of a neural network model to the business audience. </a:t>
            </a:r>
            <a:endParaRPr/>
          </a:p>
        </p:txBody>
      </p:sp>
      <p:pic>
        <p:nvPicPr>
          <p:cNvPr id="217" name="Google Shape;217;p21"/>
          <p:cNvPicPr preferRelativeResize="0"/>
          <p:nvPr/>
        </p:nvPicPr>
        <p:blipFill>
          <a:blip r:embed="rId6">
            <a:alphaModFix/>
          </a:blip>
          <a:stretch>
            <a:fillRect/>
          </a:stretch>
        </p:blipFill>
        <p:spPr>
          <a:xfrm>
            <a:off x="1141125" y="2890955"/>
            <a:ext cx="882825" cy="882825"/>
          </a:xfrm>
          <a:prstGeom prst="rect">
            <a:avLst/>
          </a:prstGeom>
          <a:noFill/>
          <a:ln>
            <a:noFill/>
          </a:ln>
        </p:spPr>
      </p:pic>
      <p:pic>
        <p:nvPicPr>
          <p:cNvPr id="2" name="Audio Recording May 4, 2022 at 2:46:23 PM" descr="Audio Recording May 4, 2022 at 2:46:23 PM">
            <a:hlinkClick r:id="" action="ppaction://media"/>
            <a:extLst>
              <a:ext uri="{FF2B5EF4-FFF2-40B4-BE49-F238E27FC236}">
                <a16:creationId xmlns:a16="http://schemas.microsoft.com/office/drawing/2014/main" id="{54A7345D-809E-DE50-3C67-86FED7AA296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594720" y="3891788"/>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74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989</TotalTime>
  <Words>2439</Words>
  <Application>Microsoft Macintosh PowerPoint</Application>
  <PresentationFormat>On-screen Show (16:9)</PresentationFormat>
  <Paragraphs>122</Paragraphs>
  <Slides>9</Slides>
  <Notes>9</Notes>
  <HiddenSlides>0</HiddenSlides>
  <MMClips>9</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Times New Roman</vt:lpstr>
      <vt:lpstr>Montserrat</vt:lpstr>
      <vt:lpstr>Nunito</vt:lpstr>
      <vt:lpstr>Calibri</vt:lpstr>
      <vt:lpstr>Nunito SemiBold</vt:lpstr>
      <vt:lpstr>Arial</vt:lpstr>
      <vt:lpstr>Courier New</vt:lpstr>
      <vt:lpstr>Shift</vt:lpstr>
      <vt:lpstr>Purchase Intention of Online Shoppers</vt:lpstr>
      <vt:lpstr>Business Problem</vt:lpstr>
      <vt:lpstr>Data Overview and Preparation</vt:lpstr>
      <vt:lpstr>Modeling Techniques</vt:lpstr>
      <vt:lpstr>Logistic Regression Model</vt:lpstr>
      <vt:lpstr>Decision-Tree Model</vt:lpstr>
      <vt:lpstr>Neural Network Model</vt:lpstr>
      <vt:lpstr>Model Comparison</vt:lpstr>
      <vt:lpstr>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Purchase Intention of Online Shoppers</dc:title>
  <cp:lastModifiedBy>Manjot Kaur</cp:lastModifiedBy>
  <cp:revision>6</cp:revision>
  <dcterms:modified xsi:type="dcterms:W3CDTF">2022-05-04T23:59:13Z</dcterms:modified>
</cp:coreProperties>
</file>